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1146" r:id="rId3"/>
    <p:sldId id="1147" r:id="rId4"/>
    <p:sldId id="1148" r:id="rId5"/>
    <p:sldId id="1149" r:id="rId6"/>
    <p:sldId id="1150" r:id="rId7"/>
    <p:sldId id="1151" r:id="rId8"/>
    <p:sldId id="1152" r:id="rId9"/>
    <p:sldId id="1153" r:id="rId10"/>
    <p:sldId id="1154" r:id="rId11"/>
    <p:sldId id="1155" r:id="rId12"/>
    <p:sldId id="1156" r:id="rId13"/>
    <p:sldId id="1157" r:id="rId14"/>
    <p:sldId id="1159" r:id="rId15"/>
    <p:sldId id="1160" r:id="rId16"/>
    <p:sldId id="1161" r:id="rId17"/>
    <p:sldId id="1162" r:id="rId18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844">
          <p15:clr>
            <a:srgbClr val="A4A3A4"/>
          </p15:clr>
        </p15:guide>
        <p15:guide id="4" orient="horz" pos="348">
          <p15:clr>
            <a:srgbClr val="A4A3A4"/>
          </p15:clr>
        </p15:guide>
        <p15:guide id="5" pos="2880">
          <p15:clr>
            <a:srgbClr val="A4A3A4"/>
          </p15:clr>
        </p15:guide>
        <p15:guide id="6" pos="5564">
          <p15:clr>
            <a:srgbClr val="A4A3A4"/>
          </p15:clr>
        </p15:guide>
        <p15:guide id="7" pos="189">
          <p15:clr>
            <a:srgbClr val="A4A3A4"/>
          </p15:clr>
        </p15:guide>
        <p15:guide id="8" pos="11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6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ze-Marié Visagie" initials="LV" lastIdx="10" clrIdx="0">
    <p:extLst/>
  </p:cmAuthor>
  <p:cmAuthor id="2" name="Lufuno Mashau" initials="LM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  <a:srgbClr val="9900FF"/>
    <a:srgbClr val="009999"/>
    <a:srgbClr val="3333CC"/>
    <a:srgbClr val="CC00FF"/>
    <a:srgbClr val="B2B2B2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61" autoAdjust="0"/>
    <p:restoredTop sz="94090" autoAdjust="0"/>
  </p:normalViewPr>
  <p:slideViewPr>
    <p:cSldViewPr snapToGrid="0">
      <p:cViewPr varScale="1">
        <p:scale>
          <a:sx n="54" d="100"/>
          <a:sy n="54" d="100"/>
        </p:scale>
        <p:origin x="874" y="29"/>
      </p:cViewPr>
      <p:guideLst>
        <p:guide orient="horz" pos="2160"/>
        <p:guide orient="horz" pos="1200"/>
        <p:guide orient="horz" pos="844"/>
        <p:guide orient="horz" pos="348"/>
        <p:guide pos="2880"/>
        <p:guide pos="5564"/>
        <p:guide pos="189"/>
        <p:guide pos="1109"/>
      </p:guideLst>
    </p:cSldViewPr>
  </p:slideViewPr>
  <p:outlineViewPr>
    <p:cViewPr>
      <p:scale>
        <a:sx n="33" d="100"/>
        <a:sy n="33" d="100"/>
      </p:scale>
      <p:origin x="0" y="637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88" y="-84"/>
      </p:cViewPr>
      <p:guideLst>
        <p:guide orient="horz" pos="3110"/>
        <p:guide pos="2141"/>
        <p:guide orient="horz" pos="3120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3605" cy="49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2" tIns="46515" rIns="93032" bIns="46515" numCol="1" anchor="t" anchorCtr="0" compatLnSpc="1">
            <a:prstTxWarp prst="textNoShape">
              <a:avLst/>
            </a:prstTxWarp>
          </a:bodyPr>
          <a:lstStyle>
            <a:lvl1pPr defTabSz="92882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795" y="0"/>
            <a:ext cx="2983605" cy="49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2" tIns="46515" rIns="93032" bIns="46515" numCol="1" anchor="t" anchorCtr="0" compatLnSpc="1">
            <a:prstTxWarp prst="textNoShape">
              <a:avLst/>
            </a:prstTxWarp>
          </a:bodyPr>
          <a:lstStyle>
            <a:lvl1pPr algn="r" defTabSz="92882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12750"/>
            <a:ext cx="2983605" cy="493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2" tIns="46515" rIns="93032" bIns="46515" numCol="1" anchor="b" anchorCtr="0" compatLnSpc="1">
            <a:prstTxWarp prst="textNoShape">
              <a:avLst/>
            </a:prstTxWarp>
          </a:bodyPr>
          <a:lstStyle>
            <a:lvl1pPr defTabSz="92882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795" y="9412750"/>
            <a:ext cx="2983605" cy="493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2" tIns="46515" rIns="93032" bIns="46515" numCol="1" anchor="b" anchorCtr="0" compatLnSpc="1">
            <a:prstTxWarp prst="textNoShape">
              <a:avLst/>
            </a:prstTxWarp>
          </a:bodyPr>
          <a:lstStyle>
            <a:lvl1pPr algn="r" defTabSz="928825" eaLnBrk="0" hangingPunct="0">
              <a:defRPr sz="1200" smtClean="0"/>
            </a:lvl1pPr>
          </a:lstStyle>
          <a:p>
            <a:pPr>
              <a:defRPr/>
            </a:pPr>
            <a:fld id="{3B8A54C8-8767-4EFD-8004-D31BA8789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00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3605" cy="49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2" tIns="46515" rIns="93032" bIns="46515" numCol="1" anchor="t" anchorCtr="0" compatLnSpc="1">
            <a:prstTxWarp prst="textNoShape">
              <a:avLst/>
            </a:prstTxWarp>
          </a:bodyPr>
          <a:lstStyle>
            <a:lvl1pPr defTabSz="92882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795" y="0"/>
            <a:ext cx="2983605" cy="493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2" tIns="46515" rIns="93032" bIns="46515" numCol="1" anchor="t" anchorCtr="0" compatLnSpc="1">
            <a:prstTxWarp prst="textNoShape">
              <a:avLst/>
            </a:prstTxWarp>
          </a:bodyPr>
          <a:lstStyle>
            <a:lvl1pPr algn="r" defTabSz="92882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4538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189" y="4705586"/>
            <a:ext cx="5051024" cy="4456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2" tIns="46515" rIns="93032" bIns="46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12750"/>
            <a:ext cx="2983605" cy="493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2" tIns="46515" rIns="93032" bIns="46515" numCol="1" anchor="b" anchorCtr="0" compatLnSpc="1">
            <a:prstTxWarp prst="textNoShape">
              <a:avLst/>
            </a:prstTxWarp>
          </a:bodyPr>
          <a:lstStyle>
            <a:lvl1pPr defTabSz="92882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795" y="9412750"/>
            <a:ext cx="2983605" cy="493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32" tIns="46515" rIns="93032" bIns="46515" numCol="1" anchor="b" anchorCtr="0" compatLnSpc="1">
            <a:prstTxWarp prst="textNoShape">
              <a:avLst/>
            </a:prstTxWarp>
          </a:bodyPr>
          <a:lstStyle>
            <a:lvl1pPr algn="r" defTabSz="928825" eaLnBrk="0" hangingPunct="0">
              <a:defRPr sz="1200" smtClean="0"/>
            </a:lvl1pPr>
          </a:lstStyle>
          <a:p>
            <a:pPr>
              <a:defRPr/>
            </a:pPr>
            <a:fld id="{4F751358-793D-4F8A-A365-C67D4B435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37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791" indent="-285304" defTabSz="928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1218" indent="-228244" defTabSz="928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7704" indent="-228244" defTabSz="928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4191" indent="-228244" defTabSz="9288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0679" indent="-228244" defTabSz="928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7166" indent="-228244" defTabSz="928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3653" indent="-228244" defTabSz="928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0139" indent="-228244" defTabSz="9288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78B6877-CA6C-46BB-BD97-DF8FC27F2732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291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13" indent="-285736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44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122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99" indent="-22858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477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654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832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010" indent="-22858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7FE2AB3B-8DC1-4522-BCA9-A8AEFC5E342F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44538"/>
            <a:ext cx="4953000" cy="371475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704060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Joburg ima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4" t="42352" r="4134"/>
          <a:stretch>
            <a:fillRect/>
          </a:stretch>
        </p:blipFill>
        <p:spPr bwMode="auto">
          <a:xfrm>
            <a:off x="315913" y="1773238"/>
            <a:ext cx="855662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10"/>
          <p:cNvSpPr>
            <a:spLocks noChangeArrowheads="1"/>
          </p:cNvSpPr>
          <p:nvPr userDrawn="1"/>
        </p:nvSpPr>
        <p:spPr bwMode="auto">
          <a:xfrm>
            <a:off x="-2514600" y="4572000"/>
            <a:ext cx="22555200" cy="50292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6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1905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7" name="Picture 12" descr="COJ ID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2"/>
          <a:stretch/>
        </p:blipFill>
        <p:spPr bwMode="auto">
          <a:xfrm>
            <a:off x="288925" y="547688"/>
            <a:ext cx="1066800" cy="833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7763" y="4967288"/>
            <a:ext cx="7772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5748338"/>
            <a:ext cx="6516688" cy="425450"/>
          </a:xfrm>
        </p:spPr>
        <p:txBody>
          <a:bodyPr/>
          <a:lstStyle>
            <a:lvl1pPr marL="0" indent="0" algn="r">
              <a:buFont typeface="Times" pitchFamily="18" charset="0"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024688" y="6100763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5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4E563-B318-413E-B1AD-ED53FFB5F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1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7513" y="517525"/>
            <a:ext cx="2176462" cy="7123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363" y="517525"/>
            <a:ext cx="6381750" cy="7123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A13B7-3BA3-475B-95B0-65BE15DC1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39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9663" y="517525"/>
            <a:ext cx="5294312" cy="496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3363" y="3525838"/>
            <a:ext cx="86868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05AE3-F84B-42D8-9E91-204D367A2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2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8AF93-30EF-4532-88DC-52BE641B8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7A5D8-43A5-4E55-A794-8DAD2EC6D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7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363" y="3525838"/>
            <a:ext cx="4267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3525838"/>
            <a:ext cx="4267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CD27D-A0A5-4DDA-A841-B76CA1C63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9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7E923-D993-4142-8F5F-84DA65AC0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4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68DC1-6A52-4571-98BD-39DB8B758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2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40CE7-9F5E-42D8-8E45-846F7BDF7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A10EC-73E9-42B1-9720-D69DF5202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2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D82B8-2889-4017-B455-38CE10BD4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4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905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7" name="Picture 12" descr="COJ ID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31"/>
          <a:stretch/>
        </p:blipFill>
        <p:spPr bwMode="auto">
          <a:xfrm>
            <a:off x="288925" y="547688"/>
            <a:ext cx="1066800" cy="842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3363" y="3525838"/>
            <a:ext cx="868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7863" y="62674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11FDD67-0018-43A6-AE7C-323413E0B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49663" y="517525"/>
            <a:ext cx="52943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4" r:id="rId1"/>
    <p:sldLayoutId id="2147484913" r:id="rId2"/>
    <p:sldLayoutId id="2147484914" r:id="rId3"/>
    <p:sldLayoutId id="2147484915" r:id="rId4"/>
    <p:sldLayoutId id="2147484916" r:id="rId5"/>
    <p:sldLayoutId id="2147484917" r:id="rId6"/>
    <p:sldLayoutId id="2147484918" r:id="rId7"/>
    <p:sldLayoutId id="2147484919" r:id="rId8"/>
    <p:sldLayoutId id="2147484920" r:id="rId9"/>
    <p:sldLayoutId id="2147484921" r:id="rId10"/>
    <p:sldLayoutId id="2147484922" r:id="rId11"/>
    <p:sldLayoutId id="2147484923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288925" indent="-288925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SzPct val="120000"/>
        <a:buFont typeface="Times" pitchFamily="18" charset="0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3888" indent="-22066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bg2"/>
        </a:buClr>
        <a:buChar char="–"/>
        <a:defRPr sz="1500">
          <a:solidFill>
            <a:schemeClr val="tx1"/>
          </a:solidFill>
          <a:latin typeface="+mn-lt"/>
          <a:ea typeface="+mn-ea"/>
        </a:defRPr>
      </a:lvl2pPr>
      <a:lvl3pPr marL="912813" indent="-174625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Char char="•"/>
        <a:defRPr sz="1300">
          <a:solidFill>
            <a:schemeClr val="tx1"/>
          </a:solidFill>
          <a:latin typeface="+mn-lt"/>
          <a:ea typeface="+mn-ea"/>
        </a:defRPr>
      </a:lvl3pPr>
      <a:lvl4pPr marL="1258888" indent="-231775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Char char="–"/>
        <a:defRPr sz="1300">
          <a:solidFill>
            <a:schemeClr val="tx1"/>
          </a:solidFill>
          <a:latin typeface="+mn-lt"/>
          <a:ea typeface="+mn-ea"/>
        </a:defRPr>
      </a:lvl4pPr>
      <a:lvl5pPr marL="1547813" indent="-174625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Char char="»"/>
        <a:defRPr sz="1300">
          <a:solidFill>
            <a:schemeClr val="tx1"/>
          </a:solidFill>
          <a:latin typeface="+mn-lt"/>
          <a:ea typeface="+mn-ea"/>
        </a:defRPr>
      </a:lvl5pPr>
      <a:lvl6pPr marL="2005013" indent="-174625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Char char="»"/>
        <a:defRPr sz="1300">
          <a:solidFill>
            <a:schemeClr val="tx1"/>
          </a:solidFill>
          <a:latin typeface="+mn-lt"/>
          <a:ea typeface="+mn-ea"/>
        </a:defRPr>
      </a:lvl6pPr>
      <a:lvl7pPr marL="2462213" indent="-174625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Char char="»"/>
        <a:defRPr sz="1300">
          <a:solidFill>
            <a:schemeClr val="tx1"/>
          </a:solidFill>
          <a:latin typeface="+mn-lt"/>
          <a:ea typeface="+mn-ea"/>
        </a:defRPr>
      </a:lvl7pPr>
      <a:lvl8pPr marL="2919413" indent="-174625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Char char="»"/>
        <a:defRPr sz="1300">
          <a:solidFill>
            <a:schemeClr val="tx1"/>
          </a:solidFill>
          <a:latin typeface="+mn-lt"/>
          <a:ea typeface="+mn-ea"/>
        </a:defRPr>
      </a:lvl8pPr>
      <a:lvl9pPr marL="3376613" indent="-174625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Char char="»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atesComment@joburg.org.za,pumzaj@joburg.org.za" TargetMode="External"/><Relationship Id="rId2" Type="http://schemas.openxmlformats.org/officeDocument/2006/relationships/hyperlink" Target="http://www.joburg.org.za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0996" y="4901717"/>
            <a:ext cx="67396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i="1" dirty="0" smtClean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Stakeholder briefing </a:t>
            </a:r>
          </a:p>
          <a:p>
            <a:pPr algn="r"/>
            <a:r>
              <a:rPr lang="en-ZA" b="1" i="1" dirty="0" smtClean="0">
                <a:solidFill>
                  <a:srgbClr val="000000"/>
                </a:solidFill>
                <a:latin typeface="+mn-lt"/>
                <a:cs typeface="Calibri" panose="020F0502020204030204" pitchFamily="34" charset="0"/>
              </a:rPr>
              <a:t>Rates Policy review 2018/2019</a:t>
            </a:r>
            <a:endParaRPr lang="en-ZA" b="1" i="1" dirty="0">
              <a:solidFill>
                <a:srgbClr val="0000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1035" y="492686"/>
            <a:ext cx="72560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hangingPunct="1"/>
            <a:r>
              <a:rPr lang="en-US" altLang="en-US" sz="4400" b="1" dirty="0" smtClean="0">
                <a:solidFill>
                  <a:srgbClr val="000000"/>
                </a:solidFill>
              </a:rPr>
              <a:t>City of Johannesburg</a:t>
            </a:r>
          </a:p>
          <a:p>
            <a:pPr algn="r" eaLnBrk="1" hangingPunct="1"/>
            <a:endParaRPr lang="en-US" altLang="en-US" sz="24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" y="6400800"/>
            <a:ext cx="91293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120000"/>
              <a:buFont typeface="Arial" charset="0"/>
              <a:buChar char="–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Arial" charset="0"/>
              <a:buChar char="►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120000"/>
              <a:buFont typeface="Arial" charset="0"/>
              <a:buChar char="–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C9A6A6A-936B-4AE9-9CDF-227F5C82651D}" type="slidenum">
              <a:rPr lang="en-US" altLang="en-US">
                <a:solidFill>
                  <a:schemeClr val="accent1"/>
                </a:solidFill>
              </a:rPr>
              <a:pPr algn="l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10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61292" y="150813"/>
            <a:ext cx="7532077" cy="369332"/>
          </a:xfrm>
        </p:spPr>
        <p:txBody>
          <a:bodyPr lIns="91440" tIns="45720" rIns="91440" bIns="45720" anchor="t"/>
          <a:lstStyle/>
          <a:p>
            <a:pPr algn="r"/>
            <a:r>
              <a:rPr lang="en-ZA" altLang="en-US" dirty="0" smtClean="0">
                <a:solidFill>
                  <a:srgbClr val="000000"/>
                </a:solidFill>
                <a:latin typeface="Cambria" panose="02040503050406030204" pitchFamily="18" charset="0"/>
              </a:rPr>
              <a:t>Categories , Ratios and  Rates </a:t>
            </a:r>
            <a:endParaRPr lang="en-US" altLang="en-US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5410200"/>
          </a:xfrm>
        </p:spPr>
        <p:txBody>
          <a:bodyPr lIns="91440" tIns="45720" rIns="91440" bIns="45720"/>
          <a:lstStyle/>
          <a:p>
            <a:r>
              <a:rPr lang="en-US" altLang="en-US" sz="1400" b="1" smtClean="0"/>
              <a:t>	</a:t>
            </a:r>
            <a:endParaRPr lang="en-ZA" altLang="en-US" sz="1400" b="1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599897"/>
              </p:ext>
            </p:extLst>
          </p:nvPr>
        </p:nvGraphicFramePr>
        <p:xfrm>
          <a:off x="755576" y="764704"/>
          <a:ext cx="8136905" cy="665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4942"/>
                <a:gridCol w="1750366"/>
                <a:gridCol w="1495397"/>
                <a:gridCol w="2126200"/>
              </a:tblGrid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Business &amp; Commercial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AD2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1729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10 835 423 000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Business &amp; Commercial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PBO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191 520 000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Business &amp; Commercial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RESI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10 760 000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Consent Use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33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135 080 000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Education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1044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11 153 202 000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Education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AD2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44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167 998 000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Farming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27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52 190 000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Mining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68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538 431 000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Mining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AD2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Multiple Purpose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271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2 563 725 000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Multiple Purpose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AD2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Multiple Purpose Business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30 230 000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Multiple Purpose Residential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187 160 000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Municipal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39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281 806 000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Municipal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AD2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6215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10 468 082 170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Municipal: Not Rateable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AD2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1 290 000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Private Open Space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819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1 095 820 200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Private Open Space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AD2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167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143 116 000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Public Benefit Organisations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PBO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54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507 135 000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Public Service Infrastructure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6158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4 952 825 800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Public Service Infrastructure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AD2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3502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1 890 591 000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3556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Public Service Infrastructure Private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1286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214 892 600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3556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Public Service Infrastructure Private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AD2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152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28 298 000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Religious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1380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3 804 245 000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Religious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AD2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44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54 280 000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Religious purposes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39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435 171 000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Residential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524559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443 224 170 693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  <a:tr h="177800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Residential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AD2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</a:rPr>
                        <a:t>10996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</a:rPr>
                        <a:t>4 432 084 493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1" marR="4849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22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" y="6400800"/>
            <a:ext cx="91293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120000"/>
              <a:buFont typeface="Arial" charset="0"/>
              <a:buChar char="–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Arial" charset="0"/>
              <a:buChar char="►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120000"/>
              <a:buFont typeface="Arial" charset="0"/>
              <a:buChar char="–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C9A6A6A-936B-4AE9-9CDF-227F5C82651D}" type="slidenum">
              <a:rPr lang="en-US" altLang="en-US">
                <a:solidFill>
                  <a:schemeClr val="accent1"/>
                </a:solidFill>
              </a:rPr>
              <a:pPr algn="l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11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61292" y="150813"/>
            <a:ext cx="7532077" cy="369332"/>
          </a:xfrm>
        </p:spPr>
        <p:txBody>
          <a:bodyPr lIns="91440" tIns="45720" rIns="91440" bIns="45720" anchor="t"/>
          <a:lstStyle/>
          <a:p>
            <a:pPr algn="r"/>
            <a:r>
              <a:rPr lang="en-ZA" altLang="en-US" dirty="0" smtClean="0">
                <a:solidFill>
                  <a:srgbClr val="000000"/>
                </a:solidFill>
                <a:latin typeface="Cambria" panose="02040503050406030204" pitchFamily="18" charset="0"/>
              </a:rPr>
              <a:t>Categories , Ratios and  Rates </a:t>
            </a:r>
            <a:endParaRPr lang="en-US" altLang="en-US" dirty="0" smtClean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5410200"/>
          </a:xfrm>
        </p:spPr>
        <p:txBody>
          <a:bodyPr lIns="91440" tIns="45720" rIns="91440" bIns="45720"/>
          <a:lstStyle/>
          <a:p>
            <a:r>
              <a:rPr lang="en-US" altLang="en-US" sz="1400" b="1" dirty="0" smtClean="0"/>
              <a:t>	</a:t>
            </a:r>
            <a:endParaRPr lang="en-ZA" altLang="en-US" sz="1400" b="1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198617"/>
              </p:ext>
            </p:extLst>
          </p:nvPr>
        </p:nvGraphicFramePr>
        <p:xfrm>
          <a:off x="772165" y="1631892"/>
          <a:ext cx="7776864" cy="5075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599"/>
                <a:gridCol w="1672916"/>
                <a:gridCol w="1429229"/>
                <a:gridCol w="2032120"/>
              </a:tblGrid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Residential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PBO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191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996 570 000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Residential: A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50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23 073 000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Sectional Title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Sectional Title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AD2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Sectional Title Business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8716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17 837 092 592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Sectional Title Business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AD2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32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33 180 000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Sectional Title Business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PBO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1 020 000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Sectional Title Business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RESI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5443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3 561 524 000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Sectional Title Other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8295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791 800 200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Sectional Title Residential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199331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141 053 428 194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Sectional Title Residential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AD2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1762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578 737 838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State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928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14 973 999 000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State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AD2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330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1 342 262 000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State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PBO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45 620 000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Vacant Land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Normal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33526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25 960 832 711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Vacant Land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AD2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7888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4 066 616 000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Vacant Land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PBO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3 322 000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81973">
                <a:tc>
                  <a:txBody>
                    <a:bodyPr/>
                    <a:lstStyle/>
                    <a:p>
                      <a:pPr indent="-32893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Total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ZA" sz="100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</a:rPr>
                        <a:t>861623</a:t>
                      </a:r>
                      <a:endParaRPr lang="en-ZA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32893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1115" algn="l"/>
                          <a:tab pos="2637155" algn="ctr"/>
                          <a:tab pos="5274310" algn="r"/>
                        </a:tabLs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946 686 346 792</a:t>
                      </a:r>
                      <a:endParaRPr lang="en-ZA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12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861837" y="410712"/>
            <a:ext cx="7532077" cy="349702"/>
          </a:xfrm>
        </p:spPr>
        <p:txBody>
          <a:bodyPr/>
          <a:lstStyle/>
          <a:p>
            <a:pPr algn="r"/>
            <a:r>
              <a:rPr lang="en-ZA" altLang="en-US" dirty="0" smtClean="0">
                <a:solidFill>
                  <a:srgbClr val="000000"/>
                </a:solidFill>
                <a:latin typeface="Cambria" panose="02040503050406030204" pitchFamily="18" charset="0"/>
              </a:rPr>
              <a:t>Dates  and Venues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710283"/>
              </p:ext>
            </p:extLst>
          </p:nvPr>
        </p:nvGraphicFramePr>
        <p:xfrm>
          <a:off x="1381768" y="1102835"/>
          <a:ext cx="7637541" cy="5616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5919"/>
                <a:gridCol w="786019"/>
                <a:gridCol w="1236079"/>
                <a:gridCol w="1459524"/>
              </a:tblGrid>
              <a:tr h="2802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</a:rPr>
                        <a:t>Venue</a:t>
                      </a: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Region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Date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Time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4573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Orlando East Community Hall Soweto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D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27/01/18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14:00-16:00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802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Dhlamini Hall Koma Road 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D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27/01/18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10:00-12:00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753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Protea Glen Library Milk hood Street Ext 2 Soweto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D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03/02/18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10:00-12:00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802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Hillbrow  Recreational Centre 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F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29/01/18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18:00-20:00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802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Mondeor Recreation Centre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F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30/01/18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19:00-21:00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802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</a:rPr>
                        <a:t>Eureka House 92 Marlborough Road </a:t>
                      </a: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F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31/01/18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18:00-20:00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0375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Ennerdale Civic Centre Corner Katz and Smith Street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Extension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G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01/02/18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18:00-20:00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802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Eldorado Don Matteman Hall 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G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05/02/18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18:00-20:00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5753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Lenasia Civic Centre No 1 Rose Avenue, Lenasia Ext 1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G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15/02/18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18:00-20:00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802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Orange Farm Multi-purpose Hall, Extension 4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G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08/02/18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18:00-20:00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802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Ivory Park North  Hall, Midrand   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A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12/02/18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18:00-20:00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802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Midrand Fire Station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A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14/02/18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18:00-20:00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802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Diepsloot Youth Hall, Main Road ,Diepsloot 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A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15/02/18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18:00-20:00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802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Marks Park Pavilion Hall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 B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</a:rPr>
                        <a:t>19/02/18</a:t>
                      </a:r>
                      <a:endParaRPr lang="en-ZA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</a:rPr>
                        <a:t>18:00-20:00</a:t>
                      </a:r>
                      <a:endParaRPr lang="en-ZA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60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61292" y="410712"/>
            <a:ext cx="7532077" cy="349702"/>
          </a:xfrm>
        </p:spPr>
        <p:txBody>
          <a:bodyPr/>
          <a:lstStyle/>
          <a:p>
            <a:pPr algn="r"/>
            <a:r>
              <a:rPr lang="en-ZA" altLang="en-US" dirty="0" smtClean="0">
                <a:solidFill>
                  <a:srgbClr val="000000"/>
                </a:solidFill>
                <a:latin typeface="Cambria" panose="02040503050406030204" pitchFamily="18" charset="0"/>
              </a:rPr>
              <a:t>Dates  and Venues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01073"/>
              </p:ext>
            </p:extLst>
          </p:nvPr>
        </p:nvGraphicFramePr>
        <p:xfrm>
          <a:off x="730603" y="1518320"/>
          <a:ext cx="7848872" cy="3312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0913"/>
                <a:gridCol w="807768"/>
                <a:gridCol w="1270282"/>
                <a:gridCol w="1499909"/>
              </a:tblGrid>
              <a:tr h="414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Dannie Van Zyl Recreation Centre, Claremont </a:t>
                      </a:r>
                      <a:endParaRPr lang="en-ZA" sz="12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B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24/02/18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10:00-12:00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14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 err="1">
                          <a:solidFill>
                            <a:srgbClr val="000000"/>
                          </a:solidFill>
                          <a:effectLst/>
                        </a:rPr>
                        <a:t>Jabula</a:t>
                      </a: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 Recreation Centre </a:t>
                      </a:r>
                      <a:r>
                        <a:rPr lang="en-ZA" sz="1200" b="1" dirty="0" err="1">
                          <a:solidFill>
                            <a:srgbClr val="000000"/>
                          </a:solidFill>
                          <a:effectLst/>
                        </a:rPr>
                        <a:t>Cnr</a:t>
                      </a: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 Anne Street &amp; </a:t>
                      </a:r>
                      <a:r>
                        <a:rPr lang="en-ZA" sz="1200" b="1" dirty="0" err="1">
                          <a:solidFill>
                            <a:srgbClr val="000000"/>
                          </a:solidFill>
                          <a:effectLst/>
                        </a:rPr>
                        <a:t>Athlone</a:t>
                      </a: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  Avenue, </a:t>
                      </a:r>
                      <a:endParaRPr lang="en-ZA" sz="12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E</a:t>
                      </a:r>
                      <a:endParaRPr lang="en-ZA" sz="12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21/02/18</a:t>
                      </a:r>
                      <a:endParaRPr lang="en-ZA" sz="12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18:00-20:00</a:t>
                      </a:r>
                      <a:endParaRPr lang="en-ZA" sz="12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14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East Bank Hall ,Cnr Springbok &amp; Impala Str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E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10/02/18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10:00-12:00</a:t>
                      </a:r>
                      <a:endParaRPr lang="en-ZA" sz="12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8280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Ernest Ullman Park  Recreation Centre, No 1 Alna Street, Gallo Manor 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E 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26/02/18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18:00-20:00</a:t>
                      </a:r>
                      <a:endParaRPr lang="en-ZA" sz="12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14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Cosmo City MPCC ,Angola Drive, Cosmo City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C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27/02/18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18:00-20:00</a:t>
                      </a:r>
                      <a:endParaRPr lang="en-ZA" sz="12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14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Roodepoort City Hall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C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28/02/18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18:00-20:00</a:t>
                      </a:r>
                      <a:endParaRPr lang="en-ZA" sz="12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14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Braamfischerville MPCC, Loerieblaar Ave ,Braamfischerville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C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>
                          <a:solidFill>
                            <a:srgbClr val="000000"/>
                          </a:solidFill>
                          <a:effectLst/>
                        </a:rPr>
                        <a:t>24/02/18</a:t>
                      </a:r>
                      <a:endParaRPr lang="en-ZA" sz="1200" b="1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</a:rPr>
                        <a:t>14:00-16:00</a:t>
                      </a:r>
                      <a:endParaRPr lang="en-ZA" sz="12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79575" y="2824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62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>
                <a:solidFill>
                  <a:srgbClr val="000000"/>
                </a:solidFill>
              </a:rPr>
              <a:t>STAKEHOLDERS  </a:t>
            </a:r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927" y="1503074"/>
            <a:ext cx="8686800" cy="4953144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ZA" altLang="en-US" sz="1600" b="1" i="1" dirty="0">
                <a:solidFill>
                  <a:srgbClr val="000000"/>
                </a:solidFill>
              </a:rPr>
              <a:t>Internal Stakeholder Relations:</a:t>
            </a:r>
          </a:p>
          <a:p>
            <a:pPr eaLnBrk="1" hangingPunct="1">
              <a:defRPr/>
            </a:pPr>
            <a:r>
              <a:rPr lang="en-ZA" altLang="en-US" sz="1600" dirty="0">
                <a:solidFill>
                  <a:srgbClr val="000000"/>
                </a:solidFill>
              </a:rPr>
              <a:t>Councillor’s briefing </a:t>
            </a:r>
          </a:p>
          <a:p>
            <a:pPr eaLnBrk="1" hangingPunct="1">
              <a:defRPr/>
            </a:pPr>
            <a:r>
              <a:rPr lang="en-ZA" altLang="en-US" sz="1600" dirty="0">
                <a:solidFill>
                  <a:srgbClr val="000000"/>
                </a:solidFill>
              </a:rPr>
              <a:t>All COJ staff (including MEs)</a:t>
            </a:r>
          </a:p>
          <a:p>
            <a:pPr lvl="1" eaLnBrk="1" hangingPunct="1">
              <a:defRPr/>
            </a:pPr>
            <a:r>
              <a:rPr lang="en-ZA" altLang="en-US" sz="1600" dirty="0">
                <a:solidFill>
                  <a:srgbClr val="000000"/>
                </a:solidFill>
              </a:rPr>
              <a:t>COJ message</a:t>
            </a:r>
          </a:p>
          <a:p>
            <a:pPr lvl="1" eaLnBrk="1" hangingPunct="1">
              <a:defRPr/>
            </a:pPr>
            <a:r>
              <a:rPr lang="en-ZA" altLang="en-US" sz="1600" dirty="0">
                <a:solidFill>
                  <a:srgbClr val="000000"/>
                </a:solidFill>
              </a:rPr>
              <a:t>Group Finance message</a:t>
            </a:r>
          </a:p>
          <a:p>
            <a:pPr eaLnBrk="1" hangingPunct="1">
              <a:defRPr/>
            </a:pPr>
            <a:r>
              <a:rPr lang="en-ZA" altLang="en-US" sz="1600" dirty="0">
                <a:solidFill>
                  <a:srgbClr val="000000"/>
                </a:solidFill>
              </a:rPr>
              <a:t>Letter to Head of CRUM informing of public meetings in regions</a:t>
            </a:r>
          </a:p>
          <a:p>
            <a:pPr marL="0" lvl="0" indent="0" algn="l" eaLnBrk="1" hangingPunct="1">
              <a:spcAft>
                <a:spcPct val="0"/>
              </a:spcAft>
              <a:buClrTx/>
              <a:buSzTx/>
              <a:buNone/>
              <a:defRPr/>
            </a:pPr>
            <a:r>
              <a:rPr lang="en-ZA" altLang="en-US" sz="1600" b="1" i="1" dirty="0" smtClean="0">
                <a:solidFill>
                  <a:srgbClr val="000000"/>
                </a:solidFill>
              </a:rPr>
              <a:t>External</a:t>
            </a:r>
            <a:r>
              <a:rPr lang="en-ZA" altLang="en-US" sz="1600" b="1" i="1" dirty="0">
                <a:solidFill>
                  <a:srgbClr val="000000"/>
                </a:solidFill>
              </a:rPr>
              <a:t>:</a:t>
            </a:r>
          </a:p>
          <a:p>
            <a:pPr marL="0" lvl="0" indent="0" algn="l" eaLnBrk="1" hangingPunct="1">
              <a:spcAft>
                <a:spcPct val="0"/>
              </a:spcAft>
              <a:buClrTx/>
              <a:buSzTx/>
              <a:buNone/>
              <a:defRPr/>
            </a:pPr>
            <a:r>
              <a:rPr lang="en-ZA" altLang="en-US" sz="1600" dirty="0" smtClean="0">
                <a:solidFill>
                  <a:srgbClr val="000000"/>
                </a:solidFill>
              </a:rPr>
              <a:t>Presentations </a:t>
            </a:r>
            <a:r>
              <a:rPr lang="en-ZA" altLang="en-US" sz="1600" dirty="0">
                <a:solidFill>
                  <a:srgbClr val="000000"/>
                </a:solidFill>
              </a:rPr>
              <a:t>to be done to the following external stakeholders:</a:t>
            </a:r>
          </a:p>
          <a:p>
            <a:pPr marL="342900" lvl="0" indent="-342900" algn="l" eaLnBrk="1" hangingPunct="1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ZA" altLang="en-US" sz="1600" dirty="0" smtClean="0">
                <a:solidFill>
                  <a:srgbClr val="000000"/>
                </a:solidFill>
              </a:rPr>
              <a:t>Business </a:t>
            </a:r>
            <a:r>
              <a:rPr lang="en-ZA" altLang="en-US" sz="1600" dirty="0">
                <a:solidFill>
                  <a:srgbClr val="000000"/>
                </a:solidFill>
              </a:rPr>
              <a:t>Forum </a:t>
            </a:r>
          </a:p>
          <a:p>
            <a:pPr marL="342900" lvl="0" indent="-342900" algn="l" eaLnBrk="1" hangingPunct="1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ZA" altLang="en-US" sz="1600" dirty="0">
                <a:solidFill>
                  <a:srgbClr val="000000"/>
                </a:solidFill>
              </a:rPr>
              <a:t>JAA (Conveyancing attorneys, Johannesburg Attorneys Association)</a:t>
            </a:r>
          </a:p>
          <a:p>
            <a:pPr marL="342900" lvl="0" indent="-342900" algn="l" eaLnBrk="1" hangingPunct="1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ZA" altLang="en-US" sz="1600" dirty="0">
                <a:solidFill>
                  <a:srgbClr val="000000"/>
                </a:solidFill>
              </a:rPr>
              <a:t>SAPOA </a:t>
            </a:r>
          </a:p>
          <a:p>
            <a:pPr marL="342900" lvl="0" indent="-342900" algn="l" eaLnBrk="1" hangingPunct="1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ZA" altLang="en-US" sz="1600" dirty="0">
                <a:solidFill>
                  <a:srgbClr val="000000"/>
                </a:solidFill>
              </a:rPr>
              <a:t>NAMA</a:t>
            </a:r>
          </a:p>
          <a:p>
            <a:pPr marL="342900" lvl="0" indent="-342900" algn="l" eaLnBrk="1" hangingPunct="1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ZA" altLang="en-US" sz="1600" dirty="0">
                <a:solidFill>
                  <a:srgbClr val="000000"/>
                </a:solidFill>
              </a:rPr>
              <a:t>Key and VIP account holders (including Government, i.e. education, human settlement, etc.)</a:t>
            </a:r>
          </a:p>
          <a:p>
            <a:pPr marL="342900" lvl="0" indent="-342900" algn="l" eaLnBrk="1" hangingPunct="1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ZA" altLang="en-US" sz="1600" dirty="0">
                <a:solidFill>
                  <a:srgbClr val="000000"/>
                </a:solidFill>
              </a:rPr>
              <a:t>SMS campaign to all customers – sms will go out per region</a:t>
            </a:r>
          </a:p>
          <a:p>
            <a:endParaRPr lang="en-ZA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53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8073" y="517525"/>
            <a:ext cx="7045902" cy="496888"/>
          </a:xfrm>
        </p:spPr>
        <p:txBody>
          <a:bodyPr/>
          <a:lstStyle/>
          <a:p>
            <a:r>
              <a:rPr lang="en-ZA" dirty="0" smtClean="0">
                <a:solidFill>
                  <a:srgbClr val="000000"/>
                </a:solidFill>
              </a:rPr>
              <a:t>COMMUNICATIONS – MEDIA &amp; PR</a:t>
            </a:r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090" y="1586201"/>
            <a:ext cx="8686800" cy="4371254"/>
          </a:xfrm>
        </p:spPr>
        <p:txBody>
          <a:bodyPr/>
          <a:lstStyle/>
          <a:p>
            <a:pPr marL="0" lvl="0" indent="0" algn="l" eaLnBrk="1" hangingPunct="1">
              <a:spcAft>
                <a:spcPct val="0"/>
              </a:spcAft>
              <a:buClrTx/>
              <a:buSzTx/>
              <a:buNone/>
              <a:defRPr/>
            </a:pPr>
            <a:r>
              <a:rPr lang="en-ZA" altLang="en-US" sz="2000" b="1" i="1" dirty="0">
                <a:solidFill>
                  <a:srgbClr val="000000"/>
                </a:solidFill>
              </a:rPr>
              <a:t>External:</a:t>
            </a:r>
          </a:p>
          <a:p>
            <a:pPr marL="342900" lvl="0" indent="-342900" algn="l" eaLnBrk="1" hangingPunct="1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ZA" altLang="en-US" sz="2000" dirty="0">
                <a:solidFill>
                  <a:srgbClr val="000000"/>
                </a:solidFill>
              </a:rPr>
              <a:t>Press releases – to </a:t>
            </a:r>
            <a:r>
              <a:rPr lang="en-ZA" altLang="en-US" sz="2000" dirty="0" smtClean="0">
                <a:solidFill>
                  <a:srgbClr val="000000"/>
                </a:solidFill>
              </a:rPr>
              <a:t>be issued</a:t>
            </a:r>
            <a:endParaRPr lang="en-ZA" altLang="en-US" sz="2000" dirty="0">
              <a:solidFill>
                <a:srgbClr val="000000"/>
              </a:solidFill>
            </a:endParaRPr>
          </a:p>
          <a:p>
            <a:pPr marL="342900" lvl="0" indent="-342900" algn="l" eaLnBrk="1" hangingPunct="1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ZA" altLang="en-US" sz="2000" dirty="0">
                <a:solidFill>
                  <a:srgbClr val="000000"/>
                </a:solidFill>
              </a:rPr>
              <a:t>Series of follow up articles will be done (regionally) – will include issues addressed last year</a:t>
            </a:r>
          </a:p>
          <a:p>
            <a:pPr marL="342900" lvl="0" indent="-342900" algn="l" eaLnBrk="1" hangingPunct="1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ZA" altLang="en-US" sz="2000" dirty="0">
                <a:solidFill>
                  <a:srgbClr val="000000"/>
                </a:solidFill>
              </a:rPr>
              <a:t>Letter to each editor of </a:t>
            </a:r>
            <a:r>
              <a:rPr lang="en-ZA" altLang="en-US" sz="2000" dirty="0" err="1">
                <a:solidFill>
                  <a:srgbClr val="000000"/>
                </a:solidFill>
              </a:rPr>
              <a:t>Caxtons</a:t>
            </a:r>
            <a:r>
              <a:rPr lang="en-ZA" altLang="en-US" sz="2000" dirty="0">
                <a:solidFill>
                  <a:srgbClr val="000000"/>
                </a:solidFill>
              </a:rPr>
              <a:t> informing and inviting them to meetings</a:t>
            </a:r>
          </a:p>
          <a:p>
            <a:pPr marL="342900" lvl="0" indent="-342900" algn="l" eaLnBrk="1" hangingPunct="1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ZA" altLang="en-US" sz="2000" dirty="0">
                <a:solidFill>
                  <a:srgbClr val="000000"/>
                </a:solidFill>
              </a:rPr>
              <a:t>Interviews to be arranged with various radio stations ahead of public meetings</a:t>
            </a:r>
          </a:p>
          <a:p>
            <a:pPr marL="342900" lvl="0" indent="-342900" algn="l" eaLnBrk="1" hangingPunct="1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ZA" altLang="en-US" sz="2000" dirty="0">
                <a:solidFill>
                  <a:srgbClr val="000000"/>
                </a:solidFill>
              </a:rPr>
              <a:t>Social media (Facebook and twitter messages)</a:t>
            </a:r>
          </a:p>
          <a:p>
            <a:pPr marL="342900" lvl="0" indent="-342900" algn="l" eaLnBrk="1" hangingPunct="1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ZA" altLang="en-US" sz="2000" dirty="0">
                <a:solidFill>
                  <a:srgbClr val="000000"/>
                </a:solidFill>
              </a:rPr>
              <a:t>IVR message</a:t>
            </a:r>
          </a:p>
          <a:p>
            <a:pPr marL="342900" lvl="0" indent="-342900" algn="l" eaLnBrk="1" hangingPunct="1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ZA" altLang="en-US" sz="2000" dirty="0">
                <a:solidFill>
                  <a:srgbClr val="000000"/>
                </a:solidFill>
              </a:rPr>
              <a:t>Statement message</a:t>
            </a:r>
          </a:p>
          <a:p>
            <a:pPr marL="342900" lvl="0" indent="-342900" algn="l" eaLnBrk="1" hangingPunct="1"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lang="en-ZA" altLang="en-US" sz="2000" dirty="0">
                <a:solidFill>
                  <a:srgbClr val="000000"/>
                </a:solidFill>
              </a:rPr>
              <a:t>Website (all </a:t>
            </a:r>
            <a:r>
              <a:rPr lang="en-ZA" altLang="en-US" sz="2000" dirty="0" smtClean="0">
                <a:solidFill>
                  <a:srgbClr val="000000"/>
                </a:solidFill>
              </a:rPr>
              <a:t>information to </a:t>
            </a:r>
            <a:r>
              <a:rPr lang="en-ZA" altLang="en-US" sz="2000" dirty="0">
                <a:solidFill>
                  <a:srgbClr val="000000"/>
                </a:solidFill>
              </a:rPr>
              <a:t>be placed on website)</a:t>
            </a:r>
          </a:p>
          <a:p>
            <a:endParaRPr lang="en-Z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6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000000"/>
                </a:solidFill>
              </a:rPr>
              <a:t>COMMUNICATIONS</a:t>
            </a:r>
            <a:endParaRPr lang="en-ZA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05654" y="1641620"/>
            <a:ext cx="8686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ZA" altLang="en-US" sz="2000" dirty="0" smtClean="0">
                <a:solidFill>
                  <a:srgbClr val="000000"/>
                </a:solidFill>
              </a:rPr>
              <a:t>Internal </a:t>
            </a:r>
            <a:r>
              <a:rPr lang="en-ZA" altLang="en-US" sz="2000" dirty="0" err="1" smtClean="0">
                <a:solidFill>
                  <a:srgbClr val="000000"/>
                </a:solidFill>
              </a:rPr>
              <a:t>GroupFin</a:t>
            </a:r>
            <a:r>
              <a:rPr lang="en-ZA" altLang="en-US" sz="2000" dirty="0" smtClean="0">
                <a:solidFill>
                  <a:srgbClr val="000000"/>
                </a:solidFill>
              </a:rPr>
              <a:t> Newsletter – to be emailed to all staff</a:t>
            </a:r>
          </a:p>
          <a:p>
            <a:pPr eaLnBrk="1" hangingPunct="1">
              <a:defRPr/>
            </a:pPr>
            <a:r>
              <a:rPr lang="en-ZA" altLang="en-US" sz="2000" dirty="0" smtClean="0">
                <a:solidFill>
                  <a:srgbClr val="000000"/>
                </a:solidFill>
              </a:rPr>
              <a:t>Posters to be put up in all Customer Service Centres</a:t>
            </a:r>
          </a:p>
          <a:p>
            <a:pPr eaLnBrk="1" hangingPunct="1">
              <a:defRPr/>
            </a:pPr>
            <a:r>
              <a:rPr lang="en-ZA" altLang="en-US" sz="2000" dirty="0" smtClean="0">
                <a:solidFill>
                  <a:srgbClr val="000000"/>
                </a:solidFill>
              </a:rPr>
              <a:t>Pamphlets to be placed in all Customer Service Centers</a:t>
            </a:r>
          </a:p>
          <a:p>
            <a:pPr eaLnBrk="1" hangingPunct="1">
              <a:defRPr/>
            </a:pPr>
            <a:r>
              <a:rPr lang="en-ZA" altLang="en-US" sz="2000" dirty="0" smtClean="0">
                <a:solidFill>
                  <a:srgbClr val="000000"/>
                </a:solidFill>
              </a:rPr>
              <a:t>Newspaper ads in all Caxton (regional) and daily newspapers</a:t>
            </a:r>
          </a:p>
          <a:p>
            <a:pPr eaLnBrk="1" hangingPunct="1">
              <a:defRPr/>
            </a:pPr>
            <a:r>
              <a:rPr lang="en-ZA" altLang="en-US" sz="2000" dirty="0" smtClean="0">
                <a:solidFill>
                  <a:srgbClr val="000000"/>
                </a:solidFill>
              </a:rPr>
              <a:t>Radio live reads</a:t>
            </a:r>
          </a:p>
          <a:p>
            <a:pPr eaLnBrk="1" hangingPunct="1">
              <a:defRPr/>
            </a:pPr>
            <a:r>
              <a:rPr lang="en-ZA" altLang="en-US" sz="2000" dirty="0" smtClean="0">
                <a:solidFill>
                  <a:srgbClr val="000000"/>
                </a:solidFill>
              </a:rPr>
              <a:t>Electronic media pack (to be emailed to journalists)</a:t>
            </a:r>
          </a:p>
          <a:p>
            <a:pPr eaLnBrk="1" hangingPunct="1">
              <a:defRPr/>
            </a:pPr>
            <a:r>
              <a:rPr lang="en-ZA" altLang="en-US" sz="2000" dirty="0" smtClean="0">
                <a:solidFill>
                  <a:srgbClr val="000000"/>
                </a:solidFill>
              </a:rPr>
              <a:t>Public meeting dates schedule (1</a:t>
            </a:r>
            <a:r>
              <a:rPr lang="en-ZA" altLang="en-US" sz="2000" baseline="30000" dirty="0" smtClean="0">
                <a:solidFill>
                  <a:srgbClr val="000000"/>
                </a:solidFill>
              </a:rPr>
              <a:t>st</a:t>
            </a:r>
            <a:r>
              <a:rPr lang="en-ZA" altLang="en-US" sz="2000" dirty="0" smtClean="0">
                <a:solidFill>
                  <a:srgbClr val="000000"/>
                </a:solidFill>
              </a:rPr>
              <a:t> round) placed on website</a:t>
            </a:r>
          </a:p>
          <a:p>
            <a:pPr eaLnBrk="1" hangingPunct="1">
              <a:defRPr/>
            </a:pPr>
            <a:r>
              <a:rPr lang="en-ZA" altLang="en-US" sz="2000" dirty="0" smtClean="0">
                <a:solidFill>
                  <a:srgbClr val="000000"/>
                </a:solidFill>
              </a:rPr>
              <a:t>MMS campaign (3-4 days to be send before meetings starts)</a:t>
            </a:r>
          </a:p>
          <a:p>
            <a:pPr eaLnBrk="1" hangingPunct="1">
              <a:defRPr/>
            </a:pPr>
            <a:endParaRPr lang="en-ZA" altLang="en-US" sz="2000" dirty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ZA" altLang="en-US" sz="20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defRPr/>
            </a:pPr>
            <a:endParaRPr lang="en-ZA" altLang="en-US" sz="20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endParaRPr lang="en-ZA" alt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56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" y="6400800"/>
            <a:ext cx="91293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120000"/>
              <a:buFont typeface="Arial" charset="0"/>
              <a:buChar char="–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Arial" charset="0"/>
              <a:buChar char="►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120000"/>
              <a:buFont typeface="Arial" charset="0"/>
              <a:buChar char="–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2A90A4CB-7536-4FE9-9304-36D1DFE81C70}" type="slidenum">
              <a:rPr lang="en-US" altLang="en-US">
                <a:solidFill>
                  <a:schemeClr val="accent1"/>
                </a:solidFill>
              </a:rPr>
              <a:pPr algn="l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17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18435" name="Rectangle 10"/>
          <p:cNvSpPr>
            <a:spLocks noChangeArrowheads="1"/>
          </p:cNvSpPr>
          <p:nvPr/>
        </p:nvSpPr>
        <p:spPr bwMode="auto">
          <a:xfrm>
            <a:off x="533400" y="1006476"/>
            <a:ext cx="8229600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120000"/>
              <a:buFont typeface="Arial" charset="0"/>
              <a:buChar char="–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Arial" charset="0"/>
              <a:buChar char="►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120000"/>
              <a:buFont typeface="Arial" charset="0"/>
              <a:buChar char="–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l" eaLnBrk="1" hangingPunct="1">
              <a:spcAft>
                <a:spcPct val="0"/>
              </a:spcAft>
              <a:buClrTx/>
              <a:buSzTx/>
              <a:buFontTx/>
              <a:buChar char="•"/>
            </a:pPr>
            <a:endParaRPr lang="en-GB" altLang="en-US" sz="2000">
              <a:solidFill>
                <a:schemeClr val="accent1"/>
              </a:solidFill>
            </a:endParaRPr>
          </a:p>
        </p:txBody>
      </p:sp>
      <p:sp>
        <p:nvSpPr>
          <p:cNvPr id="35844" name="Text Box 14"/>
          <p:cNvSpPr>
            <a:spLocks noGrp="1" noChangeArrowheads="1"/>
          </p:cNvSpPr>
          <p:nvPr>
            <p:ph type="title"/>
          </p:nvPr>
        </p:nvSpPr>
        <p:spPr>
          <a:xfrm>
            <a:off x="1256045" y="1303338"/>
            <a:ext cx="7239000" cy="4647426"/>
          </a:xfrm>
          <a:ln algn="ctr">
            <a:miter lim="800000"/>
            <a:headEnd/>
            <a:tailEnd/>
          </a:ln>
          <a:extLst/>
        </p:spPr>
        <p:txBody>
          <a:bodyPr lIns="91440" tIns="45720" rIns="91440" bIns="45720" anchor="t"/>
          <a:lstStyle/>
          <a:p>
            <a:pPr algn="ctr">
              <a:spcBef>
                <a:spcPct val="50000"/>
              </a:spcBef>
              <a:defRPr/>
            </a:pPr>
            <a:r>
              <a:rPr lang="en-US" sz="4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4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mbria" panose="02040503050406030204" pitchFamily="18" charset="0"/>
              </a:rPr>
              <a:t>Email your comments to: ratescomments@joburg.org.za</a:t>
            </a:r>
            <a:r>
              <a:rPr lang="en-US" sz="36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en-US" sz="36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en-US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mbria" panose="02040503050406030204" pitchFamily="18" charset="0"/>
              </a:rPr>
              <a:t>Questions and Discussion</a:t>
            </a:r>
            <a:br>
              <a:rPr lang="en-US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sz="36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en-US" sz="36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mbria" panose="02040503050406030204" pitchFamily="18" charset="0"/>
              </a:rPr>
              <a:t/>
            </a:r>
            <a:br>
              <a:rPr lang="en-US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en-US" sz="4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3711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" y="6400800"/>
            <a:ext cx="91293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120000"/>
              <a:buFont typeface="Arial" charset="0"/>
              <a:buChar char="–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75000"/>
              <a:buFont typeface="Arial" charset="0"/>
              <a:buChar char="►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120000"/>
              <a:buFont typeface="Arial" charset="0"/>
              <a:buChar char="–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just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 sz="1000">
                <a:solidFill>
                  <a:srgbClr val="000000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234EA2D4-DC28-43CC-9CFD-1909FDEDA1FA}" type="slidenum">
              <a:rPr lang="en-US" altLang="en-US">
                <a:solidFill>
                  <a:schemeClr val="accent1"/>
                </a:solidFill>
              </a:rPr>
              <a:pPr algn="l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9009"/>
            <a:ext cx="8184174" cy="830263"/>
          </a:xfrm>
        </p:spPr>
        <p:txBody>
          <a:bodyPr lIns="91440" tIns="45720" rIns="91440" bIns="45720" anchor="t"/>
          <a:lstStyle/>
          <a:p>
            <a:pPr algn="ctr"/>
            <a:r>
              <a:rPr lang="en-US" altLang="en-US" sz="2000" b="1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/>
            </a:r>
            <a:br>
              <a:rPr lang="en-US" altLang="en-US" sz="2000" b="1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</a:br>
            <a:r>
              <a:rPr lang="en-US" altLang="en-US" sz="2000" b="1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Table </a:t>
            </a:r>
            <a:r>
              <a:rPr lang="en-US" altLang="en-US" sz="2000" b="1" dirty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of contents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/>
            </a:r>
            <a:br>
              <a:rPr lang="en-US" altLang="en-US" sz="2000" b="1" dirty="0" smtClean="0">
                <a:solidFill>
                  <a:srgbClr val="000000"/>
                </a:solidFill>
              </a:rPr>
            </a:br>
            <a:endParaRPr lang="en-US" altLang="en-US" sz="2000" b="1" dirty="0" smtClean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4836" y="692696"/>
            <a:ext cx="6747165" cy="6165304"/>
          </a:xfrm>
        </p:spPr>
        <p:txBody>
          <a:bodyPr lIns="91440" tIns="45720" rIns="91440" bIns="45720"/>
          <a:lstStyle/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en-US" sz="1800" b="1" dirty="0">
                <a:solidFill>
                  <a:srgbClr val="000000"/>
                </a:solidFill>
              </a:rPr>
              <a:t>1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. Legislative background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</a:rPr>
              <a:t>2. Rates Policy review  process   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</a:rPr>
              <a:t>3. Stakeholders for Rates Policy review  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</a:rPr>
              <a:t>4. The context for the review of the Rates Policy</a:t>
            </a:r>
          </a:p>
          <a:p>
            <a:pPr marL="484187" lvl="1" indent="-285750">
              <a:lnSpc>
                <a:spcPct val="150000"/>
              </a:lnSpc>
              <a:defRPr/>
            </a:pPr>
            <a:r>
              <a:rPr lang="en-US" altLang="en-US" sz="1800" b="1" dirty="0" smtClean="0">
                <a:solidFill>
                  <a:srgbClr val="000000"/>
                </a:solidFill>
              </a:rPr>
              <a:t>Risks 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</a:rPr>
              <a:t>5. Proposed changes in draft  Rates Policy  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</a:rPr>
              <a:t>6. Property categories, Ratios and Rates for 2017/2018 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</a:rPr>
              <a:t>7. Rates Base used to calculate rates for 2017/2018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</a:rPr>
              <a:t>8. Venues , dates and times for meetings 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en-US" sz="1800" b="1" dirty="0">
                <a:solidFill>
                  <a:srgbClr val="000000"/>
                </a:solidFill>
              </a:rPr>
              <a:t>9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. Communication strategy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</a:rPr>
              <a:t>10. Questions and discussion </a:t>
            </a:r>
          </a:p>
          <a:p>
            <a:pPr>
              <a:buFontTx/>
              <a:buNone/>
              <a:defRPr/>
            </a:pPr>
            <a:endParaRPr lang="en-US" altLang="en-US" sz="1800" b="1" dirty="0" smtClean="0">
              <a:solidFill>
                <a:srgbClr val="000000"/>
              </a:solidFill>
            </a:endParaRPr>
          </a:p>
          <a:p>
            <a:pPr>
              <a:buFontTx/>
              <a:buNone/>
              <a:defRPr/>
            </a:pPr>
            <a:endParaRPr lang="en-US" altLang="en-US" sz="1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16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14425" y="396856"/>
            <a:ext cx="7531100" cy="349702"/>
          </a:xfrm>
        </p:spPr>
        <p:txBody>
          <a:bodyPr/>
          <a:lstStyle/>
          <a:p>
            <a:pPr algn="ctr">
              <a:spcBef>
                <a:spcPts val="200"/>
              </a:spcBef>
              <a:buClr>
                <a:srgbClr val="D49100"/>
              </a:buClr>
            </a:pPr>
            <a:r>
              <a:rPr lang="en-US" altLang="en-US" sz="1000" b="0" dirty="0" smtClean="0">
                <a:solidFill>
                  <a:srgbClr val="000000"/>
                </a:solidFill>
              </a:rPr>
              <a:t>				</a:t>
            </a:r>
            <a:r>
              <a:rPr lang="en-US" altLang="en-US" sz="2000" b="1" kern="1200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Overview  the  Rates  Policy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	</a:t>
            </a:r>
            <a:endParaRPr lang="en-ZA" sz="2000" b="1" dirty="0" smtClean="0">
              <a:solidFill>
                <a:srgbClr val="000000"/>
              </a:solidFill>
            </a:endParaRPr>
          </a:p>
        </p:txBody>
      </p:sp>
      <p:sp>
        <p:nvSpPr>
          <p:cNvPr id="61443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803131" y="1238395"/>
            <a:ext cx="7993062" cy="5370223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marL="0" lvl="1" indent="0">
              <a:lnSpc>
                <a:spcPct val="80000"/>
              </a:lnSpc>
              <a:buSzPct val="80000"/>
              <a:buNone/>
              <a:defRPr/>
            </a:pPr>
            <a:r>
              <a:rPr lang="en-US" altLang="en-US" sz="1800" b="1" kern="1200" dirty="0">
                <a:solidFill>
                  <a:srgbClr val="000000"/>
                </a:solidFill>
                <a:cs typeface="+mn-cs"/>
              </a:rPr>
              <a:t>Legislative </a:t>
            </a:r>
            <a:r>
              <a:rPr lang="en-US" altLang="en-US" sz="1800" b="1" kern="1200" dirty="0" smtClean="0">
                <a:solidFill>
                  <a:srgbClr val="000000"/>
                </a:solidFill>
                <a:cs typeface="+mn-cs"/>
              </a:rPr>
              <a:t>background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US" altLang="en-US" sz="1800" kern="1200" dirty="0" smtClean="0">
                <a:solidFill>
                  <a:srgbClr val="000000"/>
                </a:solidFill>
                <a:cs typeface="+mn-cs"/>
              </a:rPr>
              <a:t>Property </a:t>
            </a:r>
            <a:r>
              <a:rPr lang="en-US" altLang="en-US" sz="1800" kern="1200" dirty="0">
                <a:solidFill>
                  <a:srgbClr val="000000"/>
                </a:solidFill>
                <a:cs typeface="+mn-cs"/>
              </a:rPr>
              <a:t>rates is a tax in terms of Section 11 of the Prescription Act 68 of 1969 and the Council may recover rates in arrear for a period of up to 30 years 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US" altLang="en-US" sz="1800" kern="1200" dirty="0">
                <a:solidFill>
                  <a:srgbClr val="000000"/>
                </a:solidFill>
                <a:cs typeface="+mn-cs"/>
              </a:rPr>
              <a:t>The Rates Policy guides the City in all aspects of levying rates on property owners as </a:t>
            </a:r>
            <a:r>
              <a:rPr lang="en-GB" altLang="en-US" sz="1800" kern="1200" dirty="0">
                <a:solidFill>
                  <a:srgbClr val="000000"/>
                </a:solidFill>
                <a:cs typeface="+mn-cs"/>
              </a:rPr>
              <a:t>required by the Local Government Municipal Property Rates Act 6, of 2004 (MPRA)</a:t>
            </a:r>
            <a:endParaRPr lang="en-US" altLang="en-US" sz="1800" kern="1200" dirty="0">
              <a:solidFill>
                <a:srgbClr val="000000"/>
              </a:solidFill>
              <a:cs typeface="+mn-cs"/>
            </a:endParaRP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US" altLang="en-US" sz="1800" kern="1200" dirty="0">
                <a:solidFill>
                  <a:srgbClr val="000000"/>
                </a:solidFill>
                <a:cs typeface="+mn-cs"/>
              </a:rPr>
              <a:t>Property Rates are levied as a cent in the Rand based on the market value of the property as reflected in the valuation roll 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US" altLang="en-US" sz="1800" kern="1200" dirty="0" smtClean="0">
                <a:solidFill>
                  <a:srgbClr val="000000"/>
                </a:solidFill>
                <a:cs typeface="+mn-cs"/>
              </a:rPr>
              <a:t>Council </a:t>
            </a:r>
            <a:r>
              <a:rPr lang="en-US" altLang="en-US" sz="1800" kern="1200" dirty="0">
                <a:solidFill>
                  <a:srgbClr val="000000"/>
                </a:solidFill>
                <a:cs typeface="+mn-cs"/>
              </a:rPr>
              <a:t>levies different rates for different categories of rateable property based on zoning 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US" altLang="en-US" sz="1800" kern="1200" dirty="0" smtClean="0">
                <a:solidFill>
                  <a:srgbClr val="000000"/>
                </a:solidFill>
                <a:cs typeface="+mn-cs"/>
              </a:rPr>
              <a:t>Council </a:t>
            </a:r>
            <a:r>
              <a:rPr lang="en-US" altLang="en-US" sz="1800" kern="1200" dirty="0">
                <a:solidFill>
                  <a:srgbClr val="000000"/>
                </a:solidFill>
                <a:cs typeface="+mn-cs"/>
              </a:rPr>
              <a:t>through the Rates Policy gives reductions and rebates on certain categories of properties as promulgated  </a:t>
            </a:r>
            <a:endParaRPr lang="en-US" altLang="en-US" sz="1800" kern="1200" dirty="0" smtClean="0">
              <a:solidFill>
                <a:srgbClr val="000000"/>
              </a:solidFill>
              <a:cs typeface="+mn-cs"/>
            </a:endParaRP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US" altLang="en-US" sz="1800" kern="1200" dirty="0" smtClean="0">
                <a:solidFill>
                  <a:srgbClr val="000000"/>
                </a:solidFill>
                <a:cs typeface="+mn-cs"/>
              </a:rPr>
              <a:t>Council must review Rates Policy annually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US" altLang="en-US" sz="1800" kern="1200" dirty="0" smtClean="0">
                <a:solidFill>
                  <a:srgbClr val="000000"/>
                </a:solidFill>
                <a:cs typeface="+mn-cs"/>
              </a:rPr>
              <a:t>Council  must conduct public participation  on the draft Rates Policy in accordance with Chapter 4 of the Systems Act</a:t>
            </a:r>
          </a:p>
          <a:p>
            <a:pPr marL="0" lvl="1" indent="0">
              <a:lnSpc>
                <a:spcPct val="80000"/>
              </a:lnSpc>
              <a:buSzPct val="80000"/>
              <a:buNone/>
              <a:defRPr/>
            </a:pP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45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97553" y="466111"/>
            <a:ext cx="7531100" cy="294302"/>
          </a:xfrm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</a:pPr>
            <a:r>
              <a:rPr lang="en-US" altLang="en-US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Rates Policy </a:t>
            </a:r>
            <a:r>
              <a:rPr lang="en-US" altLang="en-US" sz="2000" b="1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review  </a:t>
            </a:r>
            <a:r>
              <a:rPr lang="en-US" altLang="en-US" sz="2000" b="1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000" b="1" dirty="0" smtClean="0">
                <a:solidFill>
                  <a:srgbClr val="000000"/>
                </a:solidFill>
                <a:latin typeface="Cambria" panose="02040503050406030204" pitchFamily="18" charset="0"/>
              </a:rPr>
              <a:t>Processes</a:t>
            </a:r>
            <a:r>
              <a:rPr lang="en-US" altLang="en-US" sz="2000" b="1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  2018/2019 </a:t>
            </a:r>
            <a:endParaRPr lang="en-ZA" sz="2000" b="1" dirty="0">
              <a:solidFill>
                <a:srgbClr val="000000"/>
              </a:solidFill>
              <a:latin typeface="Cambria" panose="02040503050406030204" pitchFamily="18" charset="0"/>
              <a:cs typeface="+mn-cs"/>
            </a:endParaRPr>
          </a:p>
        </p:txBody>
      </p:sp>
      <p:sp>
        <p:nvSpPr>
          <p:cNvPr id="60419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846138" y="1141413"/>
            <a:ext cx="7993062" cy="5231678"/>
          </a:xfrm>
          <a:noFill/>
          <a:ln/>
        </p:spPr>
        <p:txBody>
          <a:bodyPr/>
          <a:lstStyle/>
          <a:p>
            <a:pPr marL="0" indent="0"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sz="9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Rates Policy review is divided into two phases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Phase one is when the City presents the first Draft to all the stakeholders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Stakeholders will be required to make input and submission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All inputs and submission received from all stakeholders will be consolidated into a final draft Rates Policy.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Final draft Rates  will be table in Council in March as part of the Budget approval process.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Phase two of the Rates Policy review take place in April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This phase takes place at the same time as the public consultation for IDP and Budget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Property Unit reports back to stakeholders on how their inputs have assisted in updating the policy from the submissions and comments submitted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Property Unit will present the proposed tariffs for 2018/2019 financial year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Stakeholders will be required to make inputs and submission one last time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A report will be prepared to Mayoral Committee and Council that contains all the inputs and submissions from different stakeholders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During the Budget speech, Council may respond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           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6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62025" y="466111"/>
            <a:ext cx="7531100" cy="294302"/>
          </a:xfrm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</a:pPr>
            <a:r>
              <a:rPr lang="en-US" altLang="en-US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Rates Policy </a:t>
            </a:r>
            <a:r>
              <a:rPr lang="en-US" altLang="en-US" sz="2000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review  </a:t>
            </a:r>
            <a:r>
              <a:rPr lang="en-US" altLang="en-US" sz="20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Processes</a:t>
            </a:r>
            <a:r>
              <a:rPr lang="en-US" altLang="en-US" sz="2000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  2018/2019 </a:t>
            </a:r>
            <a:endParaRPr lang="en-ZA" sz="2000" dirty="0">
              <a:solidFill>
                <a:srgbClr val="000000"/>
              </a:solidFill>
              <a:latin typeface="Cambria" panose="02040503050406030204" pitchFamily="18" charset="0"/>
              <a:cs typeface="+mn-cs"/>
            </a:endParaRPr>
          </a:p>
        </p:txBody>
      </p:sp>
      <p:sp>
        <p:nvSpPr>
          <p:cNvPr id="60419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900113" y="836613"/>
            <a:ext cx="7993062" cy="6165850"/>
          </a:xfrm>
          <a:noFill/>
          <a:ln/>
        </p:spPr>
        <p:txBody>
          <a:bodyPr/>
          <a:lstStyle/>
          <a:p>
            <a:pPr marL="0" indent="0"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rgbClr val="000000"/>
                </a:solidFill>
              </a:rPr>
              <a:t>First </a:t>
            </a:r>
            <a:r>
              <a:rPr lang="en-US" altLang="en-US" sz="1800" dirty="0">
                <a:solidFill>
                  <a:srgbClr val="000000"/>
                </a:solidFill>
              </a:rPr>
              <a:t>phase public input into the </a:t>
            </a:r>
            <a:r>
              <a:rPr lang="en-US" altLang="en-US" sz="1800" dirty="0" smtClean="0">
                <a:solidFill>
                  <a:srgbClr val="000000"/>
                </a:solidFill>
              </a:rPr>
              <a:t>Draft  Rates Policy 2018/2019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rgbClr val="000000"/>
                </a:solidFill>
              </a:rPr>
              <a:t>First phase starts on the 27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1800" dirty="0" smtClean="0">
                <a:solidFill>
                  <a:srgbClr val="000000"/>
                </a:solidFill>
              </a:rPr>
              <a:t>  of  January  and end 28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th</a:t>
            </a:r>
            <a:r>
              <a:rPr lang="en-US" altLang="en-US" sz="1800" dirty="0" smtClean="0">
                <a:solidFill>
                  <a:srgbClr val="000000"/>
                </a:solidFill>
              </a:rPr>
              <a:t> February  2018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Due date for comments, submission and inputs is </a:t>
            </a:r>
            <a:r>
              <a:rPr lang="en-US" altLang="en-US" sz="1800" dirty="0" smtClean="0">
                <a:solidFill>
                  <a:srgbClr val="000000"/>
                </a:solidFill>
              </a:rPr>
              <a:t>28 February 2018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rgbClr val="000000"/>
                </a:solidFill>
              </a:rPr>
              <a:t>Second </a:t>
            </a:r>
            <a:r>
              <a:rPr lang="en-US" altLang="en-US" sz="1800" dirty="0">
                <a:solidFill>
                  <a:srgbClr val="000000"/>
                </a:solidFill>
              </a:rPr>
              <a:t>phase proposed Rates Policy and proposed Tariffs (April </a:t>
            </a:r>
            <a:r>
              <a:rPr lang="en-US" altLang="en-US" sz="1800" dirty="0" smtClean="0">
                <a:solidFill>
                  <a:srgbClr val="000000"/>
                </a:solidFill>
              </a:rPr>
              <a:t>2018)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solidFill>
                  <a:srgbClr val="000000"/>
                </a:solidFill>
              </a:rPr>
              <a:t>Rates </a:t>
            </a:r>
            <a:r>
              <a:rPr lang="en-US" altLang="en-US" sz="1800" dirty="0">
                <a:solidFill>
                  <a:srgbClr val="000000"/>
                </a:solidFill>
              </a:rPr>
              <a:t>policy is available on : </a:t>
            </a:r>
            <a:r>
              <a:rPr lang="en-US" altLang="en-US" sz="1800" dirty="0">
                <a:solidFill>
                  <a:srgbClr val="000000"/>
                </a:solidFill>
                <a:hlinkClick r:id="rId2"/>
              </a:rPr>
              <a:t>www.joburg.org.za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0000"/>
                </a:solidFill>
              </a:rPr>
              <a:t>Written comments can be: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         Emailed to     :  </a:t>
            </a:r>
            <a:r>
              <a:rPr lang="en-US" altLang="en-US" sz="1800" dirty="0" smtClean="0">
                <a:solidFill>
                  <a:srgbClr val="000000"/>
                </a:solidFill>
                <a:hlinkClick r:id="rId3"/>
              </a:rPr>
              <a:t>RatesComment@joburg.org.za,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hlinkClick r:id="rId3"/>
              </a:rPr>
              <a:t>pumzaj@joburg.org.za</a:t>
            </a:r>
            <a:r>
              <a:rPr lang="en-US" altLang="en-US" sz="1800" dirty="0" smtClean="0">
                <a:solidFill>
                  <a:srgbClr val="000000"/>
                </a:solidFill>
              </a:rPr>
              <a:t>, tandisizwes@joburg.org.za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         Fax Number  :  </a:t>
            </a:r>
            <a:r>
              <a:rPr lang="en-US" altLang="en-US" sz="1800" dirty="0" smtClean="0">
                <a:solidFill>
                  <a:srgbClr val="000000"/>
                </a:solidFill>
              </a:rPr>
              <a:t>086 447 7567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         </a:t>
            </a:r>
          </a:p>
          <a:p>
            <a:pPr marL="0" indent="0"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6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62025" y="466111"/>
            <a:ext cx="7531100" cy="294302"/>
          </a:xfrm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</a:pPr>
            <a:r>
              <a:rPr lang="en-US" altLang="en-US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/>
            </a:r>
            <a:br>
              <a:rPr lang="en-US" altLang="en-US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</a:b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/>
            </a:r>
            <a:b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</a:br>
            <a:r>
              <a:rPr lang="en-US" altLang="en-US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 </a:t>
            </a:r>
            <a:br>
              <a:rPr lang="en-US" altLang="en-US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</a:br>
            <a:r>
              <a:rPr lang="en-US" altLang="en-US" sz="2000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Stakeholders  for Rates </a:t>
            </a:r>
            <a:r>
              <a:rPr lang="en-US" altLang="en-US" sz="2000" dirty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Policy </a:t>
            </a:r>
            <a:r>
              <a:rPr lang="en-US" altLang="en-US" sz="2000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 review  </a:t>
            </a:r>
            <a:r>
              <a:rPr lang="en-US" altLang="en-US" sz="20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000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  2018/2019 </a:t>
            </a:r>
            <a:endParaRPr lang="en-ZA" sz="2000" dirty="0">
              <a:solidFill>
                <a:srgbClr val="000000"/>
              </a:solidFill>
              <a:latin typeface="Cambria" panose="02040503050406030204" pitchFamily="18" charset="0"/>
              <a:cs typeface="+mn-cs"/>
            </a:endParaRPr>
          </a:p>
        </p:txBody>
      </p:sp>
      <p:sp>
        <p:nvSpPr>
          <p:cNvPr id="60419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900113" y="1371599"/>
            <a:ext cx="7993062" cy="5264727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Business Forum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Business forum represent  a majority of business formations within Johannesburg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 SAPOA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SAPOA represent  a majority of property developers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Ratepayers Association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Ratepayer Association ratepayers from different areas with the City of Johannesburg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NGO’s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NGO’s  organisation that have interests in the City </a:t>
            </a:r>
          </a:p>
          <a:p>
            <a:pPr>
              <a:lnSpc>
                <a:spcPct val="80000"/>
              </a:lnSpc>
            </a:pPr>
            <a:r>
              <a:rPr lang="en-US" altLang="en-US" sz="1600" dirty="0" smtClean="0">
                <a:solidFill>
                  <a:srgbClr val="000000"/>
                </a:solidFill>
              </a:rPr>
              <a:t>Management Agents association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000000"/>
                </a:solidFill>
              </a:rPr>
              <a:t>Represent management agents within the City that managing sectional and non-sectionalized properties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</a:pPr>
            <a:r>
              <a:rPr lang="en-US" sz="1600" dirty="0">
                <a:solidFill>
                  <a:srgbClr val="000000"/>
                </a:solidFill>
                <a:cs typeface="+mn-cs"/>
              </a:rPr>
              <a:t>COGTA national and provincial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</a:pPr>
            <a:r>
              <a:rPr lang="en-US" sz="1600" dirty="0">
                <a:solidFill>
                  <a:srgbClr val="000000"/>
                </a:solidFill>
                <a:cs typeface="+mn-cs"/>
              </a:rPr>
              <a:t>National </a:t>
            </a:r>
            <a:r>
              <a:rPr lang="en-US" sz="1600" dirty="0" smtClean="0">
                <a:solidFill>
                  <a:srgbClr val="000000"/>
                </a:solidFill>
                <a:cs typeface="+mn-cs"/>
              </a:rPr>
              <a:t>Treasury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</a:pPr>
            <a:r>
              <a:rPr lang="en-US" sz="1800" dirty="0" smtClean="0">
                <a:solidFill>
                  <a:srgbClr val="000000"/>
                </a:solidFill>
                <a:cs typeface="+mn-cs"/>
              </a:rPr>
              <a:t>JAA</a:t>
            </a:r>
          </a:p>
          <a:p>
            <a:pPr marL="168275" lvl="2" indent="0">
              <a:lnSpc>
                <a:spcPct val="80000"/>
              </a:lnSpc>
              <a:buSzPct val="80000"/>
              <a:buNone/>
            </a:pPr>
            <a:r>
              <a:rPr lang="en-US" sz="1800" dirty="0">
                <a:solidFill>
                  <a:srgbClr val="000000"/>
                </a:solidFill>
                <a:cs typeface="+mn-cs"/>
              </a:rPr>
              <a:t>-</a:t>
            </a:r>
            <a:r>
              <a:rPr lang="en-US" sz="1800" dirty="0" smtClean="0">
                <a:solidFill>
                  <a:srgbClr val="000000"/>
                </a:solidFill>
                <a:cs typeface="+mn-cs"/>
              </a:rPr>
              <a:t>Representing transferring attorneys</a:t>
            </a:r>
            <a:endParaRPr lang="en-US" sz="1800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86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0461" y="824860"/>
            <a:ext cx="7531100" cy="503590"/>
          </a:xfrm>
        </p:spPr>
        <p:txBody>
          <a:bodyPr/>
          <a:lstStyle/>
          <a:p>
            <a:pPr algn="ctr">
              <a:spcBef>
                <a:spcPts val="200"/>
              </a:spcBef>
              <a:buClr>
                <a:srgbClr val="D49100"/>
              </a:buClr>
            </a:pPr>
            <a:r>
              <a:rPr lang="en-US" altLang="en-US" sz="1000" b="0" dirty="0" smtClean="0">
                <a:solidFill>
                  <a:srgbClr val="000000"/>
                </a:solidFill>
              </a:rPr>
              <a:t>			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Draft Rates Policy </a:t>
            </a:r>
            <a:r>
              <a:rPr lang="en-US" altLang="en-US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2018/2019   </a:t>
            </a:r>
            <a:r>
              <a:rPr lang="en-US" altLang="en-US" sz="1000" dirty="0" smtClean="0">
                <a:solidFill>
                  <a:srgbClr val="000000"/>
                </a:solidFill>
              </a:rPr>
              <a:t/>
            </a:r>
            <a:br>
              <a:rPr lang="en-US" altLang="en-US" sz="1000" dirty="0" smtClean="0">
                <a:solidFill>
                  <a:srgbClr val="000000"/>
                </a:solidFill>
              </a:rPr>
            </a:br>
            <a:endParaRPr lang="en-ZA" sz="1000" dirty="0" smtClean="0">
              <a:solidFill>
                <a:srgbClr val="000000"/>
              </a:solidFill>
            </a:endParaRPr>
          </a:p>
        </p:txBody>
      </p:sp>
      <p:sp>
        <p:nvSpPr>
          <p:cNvPr id="62467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943841" y="1390794"/>
            <a:ext cx="7993063" cy="5051569"/>
          </a:xfrm>
          <a:noFill/>
          <a:ln/>
        </p:spPr>
        <p:txBody>
          <a:bodyPr/>
          <a:lstStyle/>
          <a:p>
            <a:pPr marL="0" indent="0">
              <a:buFont typeface="Wingdings" pitchFamily="-48" charset="2"/>
              <a:buNone/>
              <a:defRPr/>
            </a:pPr>
            <a:endParaRPr lang="en-US" altLang="en-US" sz="1800" b="1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600" dirty="0">
                <a:solidFill>
                  <a:srgbClr val="000000"/>
                </a:solidFill>
              </a:rPr>
              <a:t>The Rates Policy review process for </a:t>
            </a:r>
            <a:r>
              <a:rPr lang="en-US" altLang="en-US" sz="1600" dirty="0" smtClean="0">
                <a:solidFill>
                  <a:srgbClr val="000000"/>
                </a:solidFill>
              </a:rPr>
              <a:t>2018/2019 </a:t>
            </a:r>
            <a:r>
              <a:rPr lang="en-US" altLang="en-US" sz="1600" dirty="0">
                <a:solidFill>
                  <a:srgbClr val="000000"/>
                </a:solidFill>
              </a:rPr>
              <a:t>financial year is done under the following </a:t>
            </a:r>
            <a:r>
              <a:rPr lang="en-US" altLang="en-US" sz="1600" dirty="0" smtClean="0">
                <a:solidFill>
                  <a:srgbClr val="000000"/>
                </a:solidFill>
              </a:rPr>
              <a:t>background :</a:t>
            </a:r>
            <a:endParaRPr lang="en-US" altLang="en-US" sz="16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solidFill>
                  <a:srgbClr val="000000"/>
                </a:solidFill>
              </a:rPr>
              <a:t>City is going to implement its third Valuation </a:t>
            </a:r>
            <a:r>
              <a:rPr lang="en-US" altLang="en-US" sz="1600" dirty="0">
                <a:solidFill>
                  <a:srgbClr val="000000"/>
                </a:solidFill>
              </a:rPr>
              <a:t>roll under the </a:t>
            </a:r>
            <a:r>
              <a:rPr lang="en-US" altLang="en-US" sz="1600" dirty="0" smtClean="0">
                <a:solidFill>
                  <a:srgbClr val="000000"/>
                </a:solidFill>
              </a:rPr>
              <a:t>MPRA as amended </a:t>
            </a:r>
            <a:endParaRPr lang="en-US" altLang="en-US" sz="16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600" dirty="0">
                <a:solidFill>
                  <a:srgbClr val="000000"/>
                </a:solidFill>
              </a:rPr>
              <a:t>The Rates Policy has been reviewed annually </a:t>
            </a:r>
            <a:r>
              <a:rPr lang="en-US" altLang="en-US" sz="1600" dirty="0" smtClean="0">
                <a:solidFill>
                  <a:srgbClr val="000000"/>
                </a:solidFill>
              </a:rPr>
              <a:t>since </a:t>
            </a:r>
            <a:r>
              <a:rPr lang="en-US" altLang="en-US" sz="1600" dirty="0">
                <a:solidFill>
                  <a:srgbClr val="000000"/>
                </a:solidFill>
              </a:rPr>
              <a:t>2008 to take into account  legislative changes and </a:t>
            </a:r>
            <a:r>
              <a:rPr lang="en-US" altLang="en-US" sz="1600" dirty="0" smtClean="0">
                <a:solidFill>
                  <a:srgbClr val="000000"/>
                </a:solidFill>
              </a:rPr>
              <a:t>City policy direction and public input</a:t>
            </a:r>
            <a:endParaRPr lang="en-US" altLang="en-US" sz="16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solidFill>
                  <a:srgbClr val="000000"/>
                </a:solidFill>
              </a:rPr>
              <a:t>The </a:t>
            </a:r>
            <a:r>
              <a:rPr lang="en-US" altLang="en-US" sz="1600" dirty="0">
                <a:solidFill>
                  <a:srgbClr val="000000"/>
                </a:solidFill>
              </a:rPr>
              <a:t>review was also done </a:t>
            </a:r>
            <a:r>
              <a:rPr lang="en-US" altLang="en-US" sz="1600" dirty="0" smtClean="0">
                <a:solidFill>
                  <a:srgbClr val="000000"/>
                </a:solidFill>
              </a:rPr>
              <a:t>enhance policy </a:t>
            </a:r>
            <a:r>
              <a:rPr lang="en-US" altLang="en-US" sz="1600" dirty="0">
                <a:solidFill>
                  <a:srgbClr val="000000"/>
                </a:solidFill>
              </a:rPr>
              <a:t>while ensuring that </a:t>
            </a:r>
            <a:r>
              <a:rPr lang="en-US" altLang="en-US" sz="1600" dirty="0" smtClean="0">
                <a:solidFill>
                  <a:srgbClr val="000000"/>
                </a:solidFill>
              </a:rPr>
              <a:t>the required revenue is realized.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solidFill>
                  <a:srgbClr val="000000"/>
                </a:solidFill>
              </a:rPr>
              <a:t>The review  of the Rates Policy  considers the pro-poor  policy of the City</a:t>
            </a:r>
            <a:endParaRPr lang="en-US" altLang="en-US" sz="1600" dirty="0">
              <a:solidFill>
                <a:srgbClr val="000000"/>
              </a:solidFill>
            </a:endParaRPr>
          </a:p>
          <a:p>
            <a:pPr marL="285750" lvl="1" indent="-28575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+mn-cs"/>
              </a:rPr>
              <a:t> It is important to ensure that there is alignment between the </a:t>
            </a: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Rates policy </a:t>
            </a:r>
            <a:r>
              <a:rPr lang="en-US" altLang="en-US" sz="1600" dirty="0" smtClean="0">
                <a:solidFill>
                  <a:srgbClr val="000000"/>
                </a:solidFill>
                <a:cs typeface="+mn-cs"/>
              </a:rPr>
              <a:t>and other policies as well as the Strategic  Direction </a:t>
            </a: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adopted by the </a:t>
            </a:r>
            <a:r>
              <a:rPr lang="en-US" altLang="en-US" sz="1600" dirty="0" smtClean="0">
                <a:solidFill>
                  <a:srgbClr val="000000"/>
                </a:solidFill>
                <a:cs typeface="+mn-cs"/>
              </a:rPr>
              <a:t>City</a:t>
            </a:r>
          </a:p>
          <a:p>
            <a:pPr marL="285750" lvl="1" indent="-28575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GB" sz="1600" dirty="0">
                <a:solidFill>
                  <a:srgbClr val="000000"/>
                </a:solidFill>
              </a:rPr>
              <a:t>Tariff Policy provides that Council rates should be affordable, competitive and promote economic development.</a:t>
            </a:r>
            <a:endParaRPr lang="en-US" altLang="en-US" sz="1600" dirty="0">
              <a:solidFill>
                <a:srgbClr val="000000"/>
              </a:solidFill>
            </a:endParaRPr>
          </a:p>
          <a:p>
            <a:pPr marL="285750" lvl="1" indent="-28575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+mn-cs"/>
              </a:rPr>
              <a:t>Civic </a:t>
            </a: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education on the Rates policy, Rates By-law and its impact</a:t>
            </a:r>
          </a:p>
          <a:p>
            <a:pPr marL="285750" lvl="2" indent="-28575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Civic education on the impact of the amended Municipal Property Rates </a:t>
            </a:r>
            <a:r>
              <a:rPr lang="en-US" altLang="en-US" sz="1600" dirty="0" smtClean="0">
                <a:solidFill>
                  <a:srgbClr val="000000"/>
                </a:solidFill>
                <a:cs typeface="+mn-cs"/>
              </a:rPr>
              <a:t>act </a:t>
            </a:r>
            <a:endParaRPr lang="en-US" altLang="en-US" sz="1600" dirty="0">
              <a:solidFill>
                <a:srgbClr val="000000"/>
              </a:solidFill>
              <a:cs typeface="+mn-cs"/>
            </a:endParaRPr>
          </a:p>
          <a:p>
            <a:pPr marL="285750" lvl="1" indent="-285750">
              <a:lnSpc>
                <a:spcPct val="80000"/>
              </a:lnSpc>
              <a:buSzPct val="80000"/>
              <a:buFont typeface="Wingdings" panose="05000000000000000000" pitchFamily="2" charset="2"/>
              <a:buChar char="§"/>
              <a:defRPr/>
            </a:pPr>
            <a:r>
              <a:rPr lang="en-US" altLang="en-US" sz="1600" dirty="0" smtClean="0">
                <a:solidFill>
                  <a:srgbClr val="000000"/>
                </a:solidFill>
                <a:cs typeface="+mn-cs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Implementation of the </a:t>
            </a:r>
            <a:r>
              <a:rPr lang="en-US" altLang="en-US" sz="1600" dirty="0" smtClean="0">
                <a:solidFill>
                  <a:srgbClr val="000000"/>
                </a:solidFill>
                <a:cs typeface="+mn-cs"/>
              </a:rPr>
              <a:t>Mayoral  ten point plan  strategic direction for the City.</a:t>
            </a:r>
            <a:endParaRPr lang="en-US" altLang="en-US" sz="1600" dirty="0">
              <a:solidFill>
                <a:srgbClr val="000000"/>
              </a:solidFill>
              <a:cs typeface="+mn-cs"/>
            </a:endParaRPr>
          </a:p>
          <a:p>
            <a:pPr marL="0" indent="0" eaLnBrk="1" hangingPunct="1"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0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75879" y="660148"/>
            <a:ext cx="7531100" cy="515901"/>
          </a:xfrm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defRPr/>
            </a:pPr>
            <a:r>
              <a:rPr lang="en-US" altLang="en-US" sz="1000" b="0" dirty="0" smtClean="0">
                <a:solidFill>
                  <a:srgbClr val="000000"/>
                </a:solidFill>
              </a:rPr>
              <a:t>			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Draft Rates Policy </a:t>
            </a:r>
            <a:r>
              <a:rPr lang="en-US" altLang="en-US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2018/2019  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/>
            </a:r>
            <a:b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</a:br>
            <a:endParaRPr lang="en-ZA" dirty="0">
              <a:solidFill>
                <a:srgbClr val="000000"/>
              </a:solidFill>
              <a:latin typeface="Cambria" panose="02040503050406030204" pitchFamily="18" charset="0"/>
              <a:cs typeface="+mn-cs"/>
            </a:endParaRPr>
          </a:p>
        </p:txBody>
      </p:sp>
      <p:sp>
        <p:nvSpPr>
          <p:cNvPr id="62467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874568" y="1404650"/>
            <a:ext cx="7993063" cy="4885314"/>
          </a:xfrm>
          <a:noFill/>
          <a:ln/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en-US" sz="1800" b="1" dirty="0" smtClean="0">
                <a:solidFill>
                  <a:srgbClr val="000000"/>
                </a:solidFill>
              </a:rPr>
              <a:t>Risks that could impact rates revenue </a:t>
            </a:r>
            <a:endParaRPr lang="en-US" altLang="en-US" sz="18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en-US" altLang="en-US" sz="1800" dirty="0">
              <a:solidFill>
                <a:srgbClr val="000000"/>
              </a:solidFill>
            </a:endParaRP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US" altLang="en-US" sz="1800" dirty="0">
                <a:solidFill>
                  <a:srgbClr val="000000"/>
                </a:solidFill>
                <a:cs typeface="+mn-cs"/>
              </a:rPr>
              <a:t>Credit rating of the Country </a:t>
            </a:r>
            <a:r>
              <a:rPr lang="en-US" altLang="en-US" sz="1800" dirty="0" smtClean="0">
                <a:solidFill>
                  <a:srgbClr val="000000"/>
                </a:solidFill>
                <a:cs typeface="+mn-cs"/>
              </a:rPr>
              <a:t> is not looking good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US" altLang="en-US" sz="1800" dirty="0" smtClean="0">
                <a:solidFill>
                  <a:srgbClr val="000000"/>
                </a:solidFill>
                <a:cs typeface="+mn-cs"/>
              </a:rPr>
              <a:t>Economic growth of the Country has slowed down</a:t>
            </a:r>
            <a:endParaRPr lang="en-US" altLang="en-US" sz="1800" dirty="0">
              <a:solidFill>
                <a:srgbClr val="000000"/>
              </a:solidFill>
              <a:cs typeface="+mn-cs"/>
            </a:endParaRP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US" altLang="en-US" sz="1800" dirty="0" smtClean="0">
                <a:solidFill>
                  <a:srgbClr val="000000"/>
                </a:solidFill>
              </a:rPr>
              <a:t>CPI target set by the Reserve Bank </a:t>
            </a:r>
            <a:endParaRPr lang="en-US" altLang="en-US" sz="1800" dirty="0">
              <a:solidFill>
                <a:srgbClr val="000000"/>
              </a:solidFill>
            </a:endParaRP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US" altLang="en-US" sz="1800" dirty="0" smtClean="0">
                <a:solidFill>
                  <a:srgbClr val="000000"/>
                </a:solidFill>
                <a:cs typeface="+mn-cs"/>
              </a:rPr>
              <a:t>Electricity increase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US" altLang="en-US" sz="1800" dirty="0" smtClean="0">
                <a:solidFill>
                  <a:srgbClr val="000000"/>
                </a:solidFill>
                <a:cs typeface="+mn-cs"/>
              </a:rPr>
              <a:t>Basket of  household goods have increased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US" altLang="en-US" sz="1800" dirty="0" smtClean="0">
                <a:solidFill>
                  <a:srgbClr val="000000"/>
                </a:solidFill>
                <a:cs typeface="+mn-cs"/>
              </a:rPr>
              <a:t>Reduction </a:t>
            </a:r>
            <a:r>
              <a:rPr lang="en-US" altLang="en-US" sz="1800" dirty="0">
                <a:solidFill>
                  <a:srgbClr val="000000"/>
                </a:solidFill>
                <a:cs typeface="+mn-cs"/>
              </a:rPr>
              <a:t>in disposable income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US" altLang="en-US" sz="1800" dirty="0">
                <a:solidFill>
                  <a:srgbClr val="000000"/>
                </a:solidFill>
                <a:cs typeface="+mn-cs"/>
              </a:rPr>
              <a:t>More property owner depending on social </a:t>
            </a:r>
            <a:r>
              <a:rPr lang="en-US" altLang="en-US" sz="1800" dirty="0" smtClean="0">
                <a:solidFill>
                  <a:srgbClr val="000000"/>
                </a:solidFill>
                <a:cs typeface="+mn-cs"/>
              </a:rPr>
              <a:t>grants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US" altLang="en-US" sz="1800" dirty="0" smtClean="0">
                <a:solidFill>
                  <a:srgbClr val="000000"/>
                </a:solidFill>
                <a:cs typeface="+mn-cs"/>
              </a:rPr>
              <a:t>Business requesting more relief 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ZA" sz="1800" dirty="0" smtClean="0">
                <a:solidFill>
                  <a:srgbClr val="000000"/>
                </a:solidFill>
              </a:rPr>
              <a:t>Determination </a:t>
            </a:r>
            <a:r>
              <a:rPr lang="en-ZA" sz="1800" dirty="0">
                <a:solidFill>
                  <a:srgbClr val="000000"/>
                </a:solidFill>
              </a:rPr>
              <a:t>of ratios by </a:t>
            </a:r>
            <a:r>
              <a:rPr lang="en-ZA" sz="1800" dirty="0" smtClean="0">
                <a:solidFill>
                  <a:srgbClr val="000000"/>
                </a:solidFill>
              </a:rPr>
              <a:t>CoGTA </a:t>
            </a:r>
            <a:r>
              <a:rPr lang="en-ZA" sz="1800" dirty="0">
                <a:solidFill>
                  <a:srgbClr val="000000"/>
                </a:solidFill>
              </a:rPr>
              <a:t>with immediate implementation 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ZA" sz="1800" dirty="0">
                <a:solidFill>
                  <a:srgbClr val="000000"/>
                </a:solidFill>
              </a:rPr>
              <a:t>Reduction of Grants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r>
              <a:rPr lang="en-ZA" sz="1800" dirty="0">
                <a:solidFill>
                  <a:srgbClr val="000000"/>
                </a:solidFill>
              </a:rPr>
              <a:t>Reduction of Business ratio to 1:2</a:t>
            </a:r>
          </a:p>
          <a:p>
            <a:pPr marL="182563" lvl="1" indent="-182563">
              <a:lnSpc>
                <a:spcPct val="80000"/>
              </a:lnSpc>
              <a:buSzPct val="80000"/>
              <a:buFont typeface="Wingdings" pitchFamily="2" charset="2"/>
              <a:buChar char="n"/>
              <a:defRPr/>
            </a:pPr>
            <a:endParaRPr lang="en-US" altLang="en-US" sz="1800" dirty="0" smtClean="0">
              <a:solidFill>
                <a:srgbClr val="000000"/>
              </a:solidFill>
              <a:cs typeface="+mn-cs"/>
            </a:endParaRPr>
          </a:p>
          <a:p>
            <a:pPr marL="0" indent="0" eaLnBrk="1" hangingPunct="1"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12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62024" y="410711"/>
            <a:ext cx="8002463" cy="349702"/>
          </a:xfrm>
        </p:spPr>
        <p:txBody>
          <a:bodyPr/>
          <a:lstStyle/>
          <a:p>
            <a:pPr algn="ctr">
              <a:spcBef>
                <a:spcPts val="200"/>
              </a:spcBef>
              <a:buClr>
                <a:srgbClr val="D49100"/>
              </a:buClr>
            </a:pPr>
            <a:r>
              <a:rPr lang="en-US" altLang="en-US" dirty="0" smtClean="0">
                <a:solidFill>
                  <a:srgbClr val="000000"/>
                </a:solidFill>
              </a:rPr>
              <a:t>                     	</a:t>
            </a:r>
            <a:r>
              <a:rPr lang="en-US" altLang="en-US" dirty="0" smtClean="0">
                <a:solidFill>
                  <a:srgbClr val="000000"/>
                </a:solidFill>
                <a:latin typeface="Cambria" panose="02040503050406030204" pitchFamily="18" charset="0"/>
              </a:rPr>
              <a:t>Draft  </a:t>
            </a:r>
            <a:r>
              <a:rPr lang="en-US" altLang="en-US" kern="1200" dirty="0" smtClean="0">
                <a:solidFill>
                  <a:srgbClr val="000000"/>
                </a:solidFill>
                <a:latin typeface="Cambria" panose="02040503050406030204" pitchFamily="18" charset="0"/>
                <a:cs typeface="+mn-cs"/>
              </a:rPr>
              <a:t>Rates  Policy 2018/2019 </a:t>
            </a:r>
            <a:r>
              <a:rPr lang="en-US" altLang="en-US" sz="1000" b="0" dirty="0" smtClean="0">
                <a:solidFill>
                  <a:srgbClr val="000000"/>
                </a:solidFill>
              </a:rPr>
              <a:t>	</a:t>
            </a:r>
            <a:endParaRPr lang="en-ZA" sz="1000" b="0" dirty="0" smtClean="0">
              <a:solidFill>
                <a:srgbClr val="000000"/>
              </a:solidFill>
            </a:endParaRPr>
          </a:p>
        </p:txBody>
      </p:sp>
      <p:sp>
        <p:nvSpPr>
          <p:cNvPr id="61443" name="Rectangle 5"/>
          <p:cNvSpPr>
            <a:spLocks noGrp="1" noChangeArrowheads="1"/>
          </p:cNvSpPr>
          <p:nvPr>
            <p:ph idx="4294967295"/>
          </p:nvPr>
        </p:nvSpPr>
        <p:spPr>
          <a:xfrm>
            <a:off x="900113" y="836613"/>
            <a:ext cx="7993062" cy="6165850"/>
          </a:xfrm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altLang="en-US" sz="1800" dirty="0" smtClean="0">
              <a:latin typeface="Helvetica" pitchFamily="34" charset="0"/>
            </a:endParaRPr>
          </a:p>
          <a:p>
            <a:pPr marL="0" indent="0" eaLnBrk="1" hangingPunct="1">
              <a:buNone/>
            </a:pPr>
            <a:endParaRPr lang="en-US" altLang="en-US" sz="2400" b="1" dirty="0" smtClean="0"/>
          </a:p>
          <a:p>
            <a:pPr marL="0" indent="0" algn="l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874618" y="1421338"/>
            <a:ext cx="7396546" cy="588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eaLnBrk="0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defRPr/>
            </a:pPr>
            <a:r>
              <a:rPr lang="en-GB" sz="1800" dirty="0" smtClean="0">
                <a:solidFill>
                  <a:srgbClr val="000000"/>
                </a:solidFill>
                <a:latin typeface="+mn-lt"/>
              </a:rPr>
              <a:t>Proposed change in the draft Rates Policy for 2018/2019</a:t>
            </a:r>
          </a:p>
          <a:p>
            <a:pPr marL="0" lvl="1" algn="just" eaLnBrk="0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defRPr/>
            </a:pPr>
            <a:endParaRPr lang="en-ZA" sz="1800" dirty="0">
              <a:solidFill>
                <a:srgbClr val="000000"/>
              </a:solidFill>
              <a:latin typeface="+mn-lt"/>
            </a:endParaRPr>
          </a:p>
          <a:p>
            <a:pPr marL="182563" lvl="1" indent="-182563" algn="just" eaLnBrk="0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/>
            </a:pPr>
            <a:r>
              <a:rPr lang="en-GB" sz="1800" dirty="0" smtClean="0">
                <a:solidFill>
                  <a:srgbClr val="000000"/>
                </a:solidFill>
                <a:latin typeface="+mn-lt"/>
              </a:rPr>
              <a:t>Aligning the structure of the Rates Policy to  CoGTA Gauteng  requirement </a:t>
            </a:r>
          </a:p>
          <a:p>
            <a:pPr marL="182563" lvl="1" indent="-182563" algn="just" eaLnBrk="0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/>
            </a:pPr>
            <a:r>
              <a:rPr lang="en-GB" sz="1800" dirty="0" smtClean="0">
                <a:solidFill>
                  <a:srgbClr val="000000"/>
                </a:solidFill>
                <a:latin typeface="+mn-lt"/>
              </a:rPr>
              <a:t>Rewording the sections of the Rates Policy to read correctly.</a:t>
            </a:r>
            <a:endParaRPr lang="en-ZA" sz="1800" dirty="0">
              <a:solidFill>
                <a:srgbClr val="000000"/>
              </a:solidFill>
              <a:latin typeface="+mn-lt"/>
            </a:endParaRPr>
          </a:p>
          <a:p>
            <a:pPr marL="182563" lvl="1" indent="-182563" algn="just" eaLnBrk="0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/>
            </a:pPr>
            <a:r>
              <a:rPr lang="en-GB" sz="1800" dirty="0" smtClean="0">
                <a:solidFill>
                  <a:srgbClr val="000000"/>
                </a:solidFill>
                <a:latin typeface="+mn-lt"/>
              </a:rPr>
              <a:t> Replacing outdated legislation with current legislation</a:t>
            </a:r>
            <a:endParaRPr lang="en-ZA" sz="1800" dirty="0">
              <a:solidFill>
                <a:srgbClr val="000000"/>
              </a:solidFill>
              <a:latin typeface="+mn-lt"/>
            </a:endParaRPr>
          </a:p>
          <a:p>
            <a:pPr marL="182563" lvl="1" indent="-182563" algn="just" eaLnBrk="0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/>
            </a:pPr>
            <a:r>
              <a:rPr lang="en-GB" sz="1800" dirty="0" smtClean="0">
                <a:solidFill>
                  <a:srgbClr val="000000"/>
                </a:solidFill>
                <a:latin typeface="+mn-lt"/>
              </a:rPr>
              <a:t>Aligning the Rates Policy with other City Policies </a:t>
            </a:r>
            <a:endParaRPr lang="en-ZA" sz="1800" dirty="0">
              <a:solidFill>
                <a:srgbClr val="000000"/>
              </a:solidFill>
              <a:latin typeface="+mn-lt"/>
            </a:endParaRPr>
          </a:p>
          <a:p>
            <a:pPr marL="182563" lvl="1" indent="-182563" algn="just" eaLnBrk="0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/>
            </a:pPr>
            <a:r>
              <a:rPr lang="en-GB" sz="1800" dirty="0">
                <a:solidFill>
                  <a:srgbClr val="000000"/>
                </a:solidFill>
                <a:latin typeface="+mn-lt"/>
              </a:rPr>
              <a:t>Creation of new property </a:t>
            </a:r>
            <a:r>
              <a:rPr lang="en-GB" sz="1800" dirty="0" smtClean="0">
                <a:solidFill>
                  <a:srgbClr val="000000"/>
                </a:solidFill>
                <a:latin typeface="+mn-lt"/>
              </a:rPr>
              <a:t>categories </a:t>
            </a:r>
            <a:endParaRPr lang="en-ZA" sz="1800" dirty="0">
              <a:solidFill>
                <a:srgbClr val="000000"/>
              </a:solidFill>
              <a:latin typeface="+mn-lt"/>
            </a:endParaRPr>
          </a:p>
          <a:p>
            <a:pPr marL="182563" lvl="1" indent="-182563" algn="just" eaLnBrk="0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/>
            </a:pPr>
            <a:r>
              <a:rPr lang="en-GB" sz="1800" dirty="0" smtClean="0">
                <a:solidFill>
                  <a:srgbClr val="000000"/>
                </a:solidFill>
                <a:latin typeface="+mn-lt"/>
              </a:rPr>
              <a:t>Adding new definitions in line with Property Rates amendment act </a:t>
            </a:r>
            <a:endParaRPr lang="en-ZA" sz="1800" dirty="0">
              <a:solidFill>
                <a:srgbClr val="000000"/>
              </a:solidFill>
              <a:latin typeface="+mn-lt"/>
            </a:endParaRPr>
          </a:p>
          <a:p>
            <a:pPr marL="182563" lvl="1" indent="-182563" algn="just" eaLnBrk="0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/>
            </a:pPr>
            <a:r>
              <a:rPr lang="en-GB" sz="1800" dirty="0" smtClean="0">
                <a:solidFill>
                  <a:srgbClr val="000000"/>
                </a:solidFill>
                <a:latin typeface="+mn-lt"/>
              </a:rPr>
              <a:t>Alignment of categories of properties and categories of ownership  to remove the confusion that currently exists </a:t>
            </a:r>
          </a:p>
          <a:p>
            <a:pPr marL="182563" lvl="1" indent="-182563" algn="just" eaLnBrk="0" hangingPunct="0"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SzPct val="80000"/>
              <a:buFont typeface="Wingdings" pitchFamily="2" charset="2"/>
              <a:buChar char="n"/>
              <a:defRPr/>
            </a:pPr>
            <a:r>
              <a:rPr lang="en-GB" sz="1800" dirty="0" smtClean="0">
                <a:solidFill>
                  <a:srgbClr val="000000"/>
                </a:solidFill>
                <a:latin typeface="+mn-lt"/>
              </a:rPr>
              <a:t>Amending the requirements for sectional title properties to qualify for the appropriate rebates.</a:t>
            </a:r>
            <a:endParaRPr lang="en-GB" sz="1800" dirty="0">
              <a:solidFill>
                <a:srgbClr val="000000"/>
              </a:solidFill>
              <a:latin typeface="+mn-lt"/>
            </a:endParaRPr>
          </a:p>
          <a:p>
            <a:pPr lvl="1" eaLnBrk="0" hangingPunct="0"/>
            <a:endParaRPr lang="en-GB" sz="1100" dirty="0" smtClean="0">
              <a:solidFill>
                <a:srgbClr val="000000"/>
              </a:solidFill>
              <a:latin typeface="+mn-lt"/>
            </a:endParaRPr>
          </a:p>
          <a:p>
            <a:pPr lvl="1" eaLnBrk="0" hangingPunct="0"/>
            <a:endParaRPr lang="en-GB" sz="1100" dirty="0">
              <a:solidFill>
                <a:srgbClr val="000000"/>
              </a:solidFill>
              <a:latin typeface="+mn-lt"/>
            </a:endParaRPr>
          </a:p>
          <a:p>
            <a:pPr lvl="1" eaLnBrk="0" hangingPunct="0"/>
            <a:endParaRPr lang="en-GB" sz="1100" dirty="0" smtClean="0">
              <a:solidFill>
                <a:srgbClr val="000000"/>
              </a:solidFill>
              <a:latin typeface="+mn-lt"/>
            </a:endParaRPr>
          </a:p>
          <a:p>
            <a:pPr lvl="1" eaLnBrk="0" hangingPunct="0"/>
            <a:endParaRPr lang="en-GB" sz="1100" dirty="0">
              <a:solidFill>
                <a:srgbClr val="000000"/>
              </a:solidFill>
              <a:latin typeface="+mn-lt"/>
            </a:endParaRPr>
          </a:p>
          <a:p>
            <a:pPr lvl="1" eaLnBrk="0" hangingPunct="0"/>
            <a:endParaRPr lang="en-GB" sz="1100" dirty="0" smtClean="0">
              <a:solidFill>
                <a:srgbClr val="000000"/>
              </a:solidFill>
              <a:latin typeface="+mn-lt"/>
            </a:endParaRPr>
          </a:p>
          <a:p>
            <a:pPr lvl="1" eaLnBrk="0" hangingPunct="0"/>
            <a:endParaRPr lang="en-GB" sz="1100" dirty="0">
              <a:solidFill>
                <a:srgbClr val="000000"/>
              </a:solidFill>
              <a:latin typeface="+mn-lt"/>
            </a:endParaRPr>
          </a:p>
          <a:p>
            <a:pPr lvl="1" eaLnBrk="0" hangingPunct="0"/>
            <a:endParaRPr lang="en-GB" sz="1100" dirty="0" smtClean="0">
              <a:solidFill>
                <a:srgbClr val="000000"/>
              </a:solidFill>
              <a:latin typeface="+mn-lt"/>
            </a:endParaRPr>
          </a:p>
          <a:p>
            <a:pPr lvl="1" eaLnBrk="0" hangingPunct="0"/>
            <a:endParaRPr lang="en-GB" sz="1100" dirty="0">
              <a:solidFill>
                <a:srgbClr val="000000"/>
              </a:solidFill>
              <a:latin typeface="+mn-lt"/>
            </a:endParaRPr>
          </a:p>
          <a:p>
            <a:pPr lvl="1" eaLnBrk="0" hangingPunct="0"/>
            <a:endParaRPr lang="en-GB" sz="1100" dirty="0" smtClean="0">
              <a:solidFill>
                <a:srgbClr val="000000"/>
              </a:solidFill>
              <a:latin typeface="+mn-lt"/>
            </a:endParaRPr>
          </a:p>
          <a:p>
            <a:pPr lvl="1" eaLnBrk="0" hangingPunct="0"/>
            <a:endParaRPr lang="en-GB" sz="1100" dirty="0">
              <a:solidFill>
                <a:srgbClr val="000000"/>
              </a:solidFill>
              <a:latin typeface="+mn-lt"/>
            </a:endParaRPr>
          </a:p>
          <a:p>
            <a:pPr lvl="1" eaLnBrk="0" hangingPunct="0"/>
            <a:endParaRPr lang="en-ZA" sz="11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363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645A50"/>
      </a:dk1>
      <a:lt1>
        <a:srgbClr val="FFFFFF"/>
      </a:lt1>
      <a:dk2>
        <a:srgbClr val="E6B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544C4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18040</TotalTime>
  <Words>1687</Words>
  <Application>Microsoft Office PowerPoint</Application>
  <PresentationFormat>On-screen Show (4:3)</PresentationFormat>
  <Paragraphs>436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MS PGothic</vt:lpstr>
      <vt:lpstr>MS PGothic</vt:lpstr>
      <vt:lpstr>Arial</vt:lpstr>
      <vt:lpstr>Calibri</vt:lpstr>
      <vt:lpstr>Cambria</vt:lpstr>
      <vt:lpstr>Helvetica</vt:lpstr>
      <vt:lpstr>Times</vt:lpstr>
      <vt:lpstr>Times New Roman</vt:lpstr>
      <vt:lpstr>Wingdings</vt:lpstr>
      <vt:lpstr>Blank Presentation</vt:lpstr>
      <vt:lpstr>PowerPoint Presentation</vt:lpstr>
      <vt:lpstr> Table of contents </vt:lpstr>
      <vt:lpstr>    Overview  the  Rates  Policy  </vt:lpstr>
      <vt:lpstr> Rates Policy review   Processes  2018/2019 </vt:lpstr>
      <vt:lpstr> Rates Policy review   Processes  2018/2019 </vt:lpstr>
      <vt:lpstr>    Stakeholders  for Rates Policy  review     2018/2019 </vt:lpstr>
      <vt:lpstr>   Draft Rates Policy 2018/2019    </vt:lpstr>
      <vt:lpstr>   Draft Rates Policy 2018/2019    </vt:lpstr>
      <vt:lpstr>                      Draft  Rates  Policy 2018/2019  </vt:lpstr>
      <vt:lpstr>Categories , Ratios and  Rates </vt:lpstr>
      <vt:lpstr>Categories , Ratios and  Rates </vt:lpstr>
      <vt:lpstr>Dates  and Venues </vt:lpstr>
      <vt:lpstr>Dates  and Venues </vt:lpstr>
      <vt:lpstr>STAKEHOLDERS  </vt:lpstr>
      <vt:lpstr>COMMUNICATIONS – MEDIA &amp; PR</vt:lpstr>
      <vt:lpstr>COMMUNICATIONS</vt:lpstr>
      <vt:lpstr> Email your comments to: ratescomments@joburg.org.za  Questions and Discussion   Thank you</vt:lpstr>
    </vt:vector>
  </TitlesOfParts>
  <Company>SWITCH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 - Arial 35pt</dc:title>
  <dc:creator>Rendani Phiriphiri Tshivhase</dc:creator>
  <cp:lastModifiedBy>Nyaniso N. Jeku</cp:lastModifiedBy>
  <cp:revision>837</cp:revision>
  <cp:lastPrinted>2018-01-22T13:09:29Z</cp:lastPrinted>
  <dcterms:modified xsi:type="dcterms:W3CDTF">2018-01-23T09:09:58Z</dcterms:modified>
</cp:coreProperties>
</file>