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83" r:id="rId4"/>
    <p:sldId id="284" r:id="rId5"/>
    <p:sldId id="286" r:id="rId6"/>
    <p:sldId id="287" r:id="rId7"/>
    <p:sldId id="288" r:id="rId8"/>
    <p:sldId id="289" r:id="rId9"/>
    <p:sldId id="290" r:id="rId10"/>
    <p:sldId id="291" r:id="rId11"/>
    <p:sldId id="292" r:id="rId12"/>
    <p:sldId id="293" r:id="rId13"/>
    <p:sldId id="294"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F3A"/>
    <a:srgbClr val="071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4" d="100"/>
          <a:sy n="84" d="100"/>
        </p:scale>
        <p:origin x="348" y="-3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043B47-5778-4614-AED5-3CBB68638262}" type="datetimeFigureOut">
              <a:rPr lang="en-ZA" smtClean="0"/>
              <a:t>2019/01/22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84976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43B47-5778-4614-AED5-3CBB68638262}" type="datetimeFigureOut">
              <a:rPr lang="en-ZA" smtClean="0"/>
              <a:t>2019/01/22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121305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43B47-5778-4614-AED5-3CBB68638262}" type="datetimeFigureOut">
              <a:rPr lang="en-ZA" smtClean="0"/>
              <a:t>2019/01/22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210697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43B47-5778-4614-AED5-3CBB68638262}" type="datetimeFigureOut">
              <a:rPr lang="en-ZA" smtClean="0"/>
              <a:t>2019/01/22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169580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43B47-5778-4614-AED5-3CBB68638262}" type="datetimeFigureOut">
              <a:rPr lang="en-ZA" smtClean="0"/>
              <a:t>2019/01/22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277415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43B47-5778-4614-AED5-3CBB68638262}" type="datetimeFigureOut">
              <a:rPr lang="en-ZA" smtClean="0"/>
              <a:t>2019/01/22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10762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43B47-5778-4614-AED5-3CBB68638262}" type="datetimeFigureOut">
              <a:rPr lang="en-ZA" smtClean="0"/>
              <a:t>2019/01/22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394499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43B47-5778-4614-AED5-3CBB68638262}" type="datetimeFigureOut">
              <a:rPr lang="en-ZA" smtClean="0"/>
              <a:t>2019/01/22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392365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43B47-5778-4614-AED5-3CBB68638262}" type="datetimeFigureOut">
              <a:rPr lang="en-ZA" smtClean="0"/>
              <a:t>2019/01/22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64582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43B47-5778-4614-AED5-3CBB68638262}" type="datetimeFigureOut">
              <a:rPr lang="en-ZA" smtClean="0"/>
              <a:t>2019/01/22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3531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43B47-5778-4614-AED5-3CBB68638262}" type="datetimeFigureOut">
              <a:rPr lang="en-ZA" smtClean="0"/>
              <a:t>2019/01/22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AFAF5AC-6415-4EF5-84F3-C522F376D32E}" type="slidenum">
              <a:rPr lang="en-ZA" smtClean="0"/>
              <a:t>‹#›</a:t>
            </a:fld>
            <a:endParaRPr lang="en-ZA"/>
          </a:p>
        </p:txBody>
      </p:sp>
    </p:spTree>
    <p:extLst>
      <p:ext uri="{BB962C8B-B14F-4D97-AF65-F5344CB8AC3E}">
        <p14:creationId xmlns:p14="http://schemas.microsoft.com/office/powerpoint/2010/main" val="360481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43B47-5778-4614-AED5-3CBB68638262}" type="datetimeFigureOut">
              <a:rPr lang="en-ZA" smtClean="0"/>
              <a:t>2019/01/22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AF5AC-6415-4EF5-84F3-C522F376D32E}" type="slidenum">
              <a:rPr lang="en-ZA" smtClean="0"/>
              <a:t>‹#›</a:t>
            </a:fld>
            <a:endParaRPr lang="en-ZA"/>
          </a:p>
        </p:txBody>
      </p:sp>
    </p:spTree>
    <p:extLst>
      <p:ext uri="{BB962C8B-B14F-4D97-AF65-F5344CB8AC3E}">
        <p14:creationId xmlns:p14="http://schemas.microsoft.com/office/powerpoint/2010/main" val="3495529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22" y="583894"/>
            <a:ext cx="9329970" cy="7028578"/>
          </a:xfrm>
          <a:prstGeom prst="rect">
            <a:avLst/>
          </a:prstGeom>
        </p:spPr>
      </p:pic>
      <p:sp>
        <p:nvSpPr>
          <p:cNvPr id="10" name="TextBox 9"/>
          <p:cNvSpPr txBox="1"/>
          <p:nvPr/>
        </p:nvSpPr>
        <p:spPr>
          <a:xfrm>
            <a:off x="4481384" y="5117097"/>
            <a:ext cx="4563761" cy="954107"/>
          </a:xfrm>
          <a:prstGeom prst="rect">
            <a:avLst/>
          </a:prstGeom>
          <a:noFill/>
        </p:spPr>
        <p:txBody>
          <a:bodyPr wrap="square" rtlCol="0">
            <a:spAutoFit/>
          </a:bodyPr>
          <a:lstStyle/>
          <a:p>
            <a:pPr algn="r"/>
            <a:r>
              <a:rPr lang="en-ZA" sz="2800" b="1" dirty="0" smtClean="0"/>
              <a:t>Credit Control Policy Review</a:t>
            </a:r>
          </a:p>
          <a:p>
            <a:pPr algn="r"/>
            <a:r>
              <a:rPr lang="en-ZA" sz="2800" dirty="0" smtClean="0"/>
              <a:t>Public Participation 2019</a:t>
            </a:r>
            <a:endParaRPr lang="en-ZA" sz="2000" dirty="0"/>
          </a:p>
        </p:txBody>
      </p:sp>
      <p:sp>
        <p:nvSpPr>
          <p:cNvPr id="11" name="TextBox 10"/>
          <p:cNvSpPr txBox="1"/>
          <p:nvPr/>
        </p:nvSpPr>
        <p:spPr>
          <a:xfrm>
            <a:off x="0" y="1724915"/>
            <a:ext cx="3410465" cy="461665"/>
          </a:xfrm>
          <a:prstGeom prst="rect">
            <a:avLst/>
          </a:prstGeom>
          <a:noFill/>
        </p:spPr>
        <p:txBody>
          <a:bodyPr wrap="square" rtlCol="0">
            <a:spAutoFit/>
          </a:bodyPr>
          <a:lstStyle/>
          <a:p>
            <a:pPr algn="ctr"/>
            <a:r>
              <a:rPr lang="en-ZA" sz="2400" dirty="0" smtClean="0">
                <a:latin typeface="Arial" panose="020B0604020202020204" pitchFamily="34" charset="0"/>
                <a:cs typeface="Arial" panose="020B0604020202020204" pitchFamily="34" charset="0"/>
              </a:rPr>
              <a:t>CREDIT CONTROL</a:t>
            </a:r>
            <a:endParaRPr lang="en-ZA" sz="2400" dirty="0">
              <a:latin typeface="Arial" panose="020B0604020202020204" pitchFamily="34" charset="0"/>
              <a:cs typeface="Arial" panose="020B0604020202020204" pitchFamily="34" charset="0"/>
            </a:endParaRPr>
          </a:p>
        </p:txBody>
      </p:sp>
      <p:sp>
        <p:nvSpPr>
          <p:cNvPr id="12" name="TextBox 11"/>
          <p:cNvSpPr txBox="1"/>
          <p:nvPr/>
        </p:nvSpPr>
        <p:spPr>
          <a:xfrm>
            <a:off x="-1" y="2106817"/>
            <a:ext cx="3410465" cy="707886"/>
          </a:xfrm>
          <a:prstGeom prst="rect">
            <a:avLst/>
          </a:prstGeom>
          <a:noFill/>
        </p:spPr>
        <p:txBody>
          <a:bodyPr wrap="square" rtlCol="0">
            <a:spAutoFit/>
          </a:bodyPr>
          <a:lstStyle/>
          <a:p>
            <a:pPr algn="ctr"/>
            <a:r>
              <a:rPr lang="en-ZA" sz="4000" b="1" dirty="0" smtClean="0">
                <a:latin typeface="Arial" panose="020B0604020202020204" pitchFamily="34" charset="0"/>
                <a:cs typeface="Arial" panose="020B0604020202020204" pitchFamily="34" charset="0"/>
              </a:rPr>
              <a:t>POLICY</a:t>
            </a:r>
            <a:endParaRPr lang="en-ZA" sz="4000" b="1" dirty="0">
              <a:latin typeface="Arial" panose="020B0604020202020204" pitchFamily="34" charset="0"/>
              <a:cs typeface="Arial" panose="020B0604020202020204" pitchFamily="34" charset="0"/>
            </a:endParaRPr>
          </a:p>
        </p:txBody>
      </p:sp>
      <p:sp>
        <p:nvSpPr>
          <p:cNvPr id="13" name="Rectangle 12"/>
          <p:cNvSpPr/>
          <p:nvPr/>
        </p:nvSpPr>
        <p:spPr>
          <a:xfrm>
            <a:off x="840259" y="2994614"/>
            <a:ext cx="1688757" cy="13474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29259"/>
            <a:ext cx="2581605" cy="1880530"/>
          </a:xfrm>
          <a:prstGeom prst="rect">
            <a:avLst/>
          </a:prstGeom>
        </p:spPr>
      </p:pic>
    </p:spTree>
    <p:extLst>
      <p:ext uri="{BB962C8B-B14F-4D97-AF65-F5344CB8AC3E}">
        <p14:creationId xmlns:p14="http://schemas.microsoft.com/office/powerpoint/2010/main" val="2336166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8780737" cy="3359061"/>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400" dirty="0"/>
              <a:t>Level 1: Switching off electricity &amp; water if payment does not reflect on account</a:t>
            </a:r>
          </a:p>
          <a:p>
            <a:pPr marL="342900" lvl="0" indent="-342900">
              <a:lnSpc>
                <a:spcPct val="150000"/>
              </a:lnSpc>
              <a:buFont typeface="Arial" panose="020B0604020202020204" pitchFamily="34" charset="0"/>
              <a:buChar char="•"/>
            </a:pPr>
            <a:r>
              <a:rPr lang="en-ZA" sz="2400" dirty="0" smtClean="0"/>
              <a:t>Level </a:t>
            </a:r>
            <a:r>
              <a:rPr lang="en-ZA" sz="2400" dirty="0"/>
              <a:t>2: Same as Level 1, removal of circuit breaker. Both services </a:t>
            </a:r>
            <a:r>
              <a:rPr lang="en-ZA" sz="2400" dirty="0" smtClean="0"/>
              <a:t>termination</a:t>
            </a:r>
            <a:endParaRPr lang="en-ZA" sz="2400" dirty="0"/>
          </a:p>
          <a:p>
            <a:pPr marL="342900" lvl="0" indent="-342900">
              <a:lnSpc>
                <a:spcPct val="150000"/>
              </a:lnSpc>
              <a:buFont typeface="Arial" panose="020B0604020202020204" pitchFamily="34" charset="0"/>
              <a:buChar char="•"/>
            </a:pPr>
            <a:r>
              <a:rPr lang="en-ZA" sz="2400" dirty="0"/>
              <a:t>Level 3: Removal of meters, Water or </a:t>
            </a:r>
            <a:r>
              <a:rPr lang="en-ZA" sz="2400" dirty="0" smtClean="0"/>
              <a:t>Electricity</a:t>
            </a:r>
            <a:r>
              <a:rPr lang="en-ZA" sz="2400" dirty="0"/>
              <a:t> </a:t>
            </a:r>
          </a:p>
          <a:p>
            <a:pPr marL="342900" lvl="0" indent="-342900">
              <a:lnSpc>
                <a:spcPct val="150000"/>
              </a:lnSpc>
              <a:buFont typeface="Arial" panose="020B0604020202020204" pitchFamily="34" charset="0"/>
              <a:buChar char="•"/>
            </a:pPr>
            <a:r>
              <a:rPr lang="en-ZA" sz="2400" dirty="0"/>
              <a:t>Fee for disconnection</a:t>
            </a:r>
          </a:p>
        </p:txBody>
      </p:sp>
      <p:sp>
        <p:nvSpPr>
          <p:cNvPr id="2" name="TextBox 1"/>
          <p:cNvSpPr txBox="1"/>
          <p:nvPr/>
        </p:nvSpPr>
        <p:spPr>
          <a:xfrm>
            <a:off x="3006811" y="553878"/>
            <a:ext cx="6005383"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TERMINATION OF SERVICES</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142989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8780737" cy="3359061"/>
          </a:xfrm>
          <a:prstGeom prst="rect">
            <a:avLst/>
          </a:prstGeom>
          <a:noFill/>
        </p:spPr>
        <p:txBody>
          <a:bodyPr wrap="square" rtlCol="0">
            <a:spAutoFit/>
          </a:bodyPr>
          <a:lstStyle/>
          <a:p>
            <a:pPr>
              <a:lnSpc>
                <a:spcPct val="150000"/>
              </a:lnSpc>
            </a:pPr>
            <a:endParaRPr lang="en-ZA" sz="2400" dirty="0"/>
          </a:p>
          <a:p>
            <a:pPr marL="342900" lvl="0" indent="-342900">
              <a:lnSpc>
                <a:spcPct val="150000"/>
              </a:lnSpc>
              <a:buFont typeface="Arial" panose="020B0604020202020204" pitchFamily="34" charset="0"/>
              <a:buChar char="•"/>
            </a:pPr>
            <a:r>
              <a:rPr lang="en-ZA" sz="2400" dirty="0"/>
              <a:t>Apply for clearance figures/ certificate 4 months</a:t>
            </a:r>
          </a:p>
          <a:p>
            <a:pPr marL="342900" lvl="0" indent="-342900">
              <a:lnSpc>
                <a:spcPct val="150000"/>
              </a:lnSpc>
              <a:buFont typeface="Arial" panose="020B0604020202020204" pitchFamily="34" charset="0"/>
              <a:buChar char="•"/>
            </a:pPr>
            <a:r>
              <a:rPr lang="en-ZA" sz="2400" dirty="0"/>
              <a:t>Pay before property can be transferred</a:t>
            </a:r>
          </a:p>
          <a:p>
            <a:pPr marL="342900" lvl="0" indent="-342900">
              <a:lnSpc>
                <a:spcPct val="150000"/>
              </a:lnSpc>
              <a:buFont typeface="Arial" panose="020B0604020202020204" pitchFamily="34" charset="0"/>
              <a:buChar char="•"/>
            </a:pPr>
            <a:r>
              <a:rPr lang="en-ZA" sz="2400" dirty="0"/>
              <a:t>When applying for clearance figures section 118 will be applied. Customer will / can pay for 24 months on the account and the remaining balance will be collected after registration of property.</a:t>
            </a:r>
          </a:p>
        </p:txBody>
      </p:sp>
      <p:sp>
        <p:nvSpPr>
          <p:cNvPr id="2" name="TextBox 1"/>
          <p:cNvSpPr txBox="1"/>
          <p:nvPr/>
        </p:nvSpPr>
        <p:spPr>
          <a:xfrm>
            <a:off x="873211" y="553878"/>
            <a:ext cx="8138983"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CLEARANCE</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276053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1733436"/>
            <a:ext cx="9003957" cy="4199611"/>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000" dirty="0"/>
              <a:t>Refunds application to be done after property is registered in the new owner’s name. </a:t>
            </a:r>
          </a:p>
          <a:p>
            <a:pPr marL="342900" lvl="0" indent="-342900">
              <a:lnSpc>
                <a:spcPct val="150000"/>
              </a:lnSpc>
              <a:buFont typeface="Arial" panose="020B0604020202020204" pitchFamily="34" charset="0"/>
              <a:buChar char="•"/>
            </a:pPr>
            <a:r>
              <a:rPr lang="en-ZA" sz="2000" dirty="0"/>
              <a:t>Previous owner account must be in credit.</a:t>
            </a:r>
          </a:p>
          <a:p>
            <a:pPr marL="342900" lvl="0" indent="-342900">
              <a:lnSpc>
                <a:spcPct val="150000"/>
              </a:lnSpc>
              <a:buFont typeface="Arial" panose="020B0604020202020204" pitchFamily="34" charset="0"/>
              <a:buChar char="•"/>
            </a:pPr>
            <a:r>
              <a:rPr lang="en-ZA" sz="2000" dirty="0"/>
              <a:t>Submit documents required for refund application             </a:t>
            </a:r>
          </a:p>
          <a:p>
            <a:pPr marL="342900" indent="-342900">
              <a:lnSpc>
                <a:spcPct val="150000"/>
              </a:lnSpc>
              <a:buFont typeface="Arial" panose="020B0604020202020204" pitchFamily="34" charset="0"/>
              <a:buChar char="•"/>
            </a:pPr>
            <a:r>
              <a:rPr lang="en-ZA" sz="2000" dirty="0"/>
              <a:t>Documents to be required for refunds: </a:t>
            </a:r>
          </a:p>
          <a:p>
            <a:pPr marL="342900" lvl="0" indent="-342900">
              <a:lnSpc>
                <a:spcPct val="150000"/>
              </a:lnSpc>
              <a:buFont typeface="Arial" panose="020B0604020202020204" pitchFamily="34" charset="0"/>
              <a:buChar char="•"/>
            </a:pPr>
            <a:r>
              <a:rPr lang="en-ZA" sz="2000" dirty="0"/>
              <a:t>Attorney’s letter confirming registration of property</a:t>
            </a:r>
          </a:p>
          <a:p>
            <a:pPr marL="342900" lvl="0" indent="-342900">
              <a:lnSpc>
                <a:spcPct val="150000"/>
              </a:lnSpc>
              <a:buFont typeface="Arial" panose="020B0604020202020204" pitchFamily="34" charset="0"/>
              <a:buChar char="•"/>
            </a:pPr>
            <a:r>
              <a:rPr lang="en-ZA" sz="2000" dirty="0"/>
              <a:t>Banking details</a:t>
            </a:r>
          </a:p>
          <a:p>
            <a:pPr marL="342900" lvl="0" indent="-342900">
              <a:lnSpc>
                <a:spcPct val="150000"/>
              </a:lnSpc>
              <a:buFont typeface="Arial" panose="020B0604020202020204" pitchFamily="34" charset="0"/>
              <a:buChar char="•"/>
            </a:pPr>
            <a:r>
              <a:rPr lang="en-ZA" sz="2000" dirty="0"/>
              <a:t>In case of business submit company bank account.</a:t>
            </a:r>
          </a:p>
          <a:p>
            <a:pPr marL="342900" lvl="0" indent="-342900">
              <a:lnSpc>
                <a:spcPct val="150000"/>
              </a:lnSpc>
              <a:buFont typeface="Arial" panose="020B0604020202020204" pitchFamily="34" charset="0"/>
              <a:buChar char="•"/>
            </a:pPr>
            <a:r>
              <a:rPr lang="en-ZA" sz="2000" dirty="0"/>
              <a:t>In case of two owners a proxy letter confirming who gets the money.</a:t>
            </a:r>
          </a:p>
        </p:txBody>
      </p:sp>
      <p:sp>
        <p:nvSpPr>
          <p:cNvPr id="2" name="TextBox 1"/>
          <p:cNvSpPr txBox="1"/>
          <p:nvPr/>
        </p:nvSpPr>
        <p:spPr>
          <a:xfrm>
            <a:off x="873211" y="553878"/>
            <a:ext cx="8138983"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REFUNDS</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17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609600" y="2611397"/>
            <a:ext cx="9003957" cy="1697068"/>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400" dirty="0"/>
              <a:t>Can be  electronically in a form of email</a:t>
            </a:r>
          </a:p>
          <a:p>
            <a:pPr marL="342900" lvl="0" indent="-342900">
              <a:lnSpc>
                <a:spcPct val="150000"/>
              </a:lnSpc>
              <a:buFont typeface="Arial" panose="020B0604020202020204" pitchFamily="34" charset="0"/>
              <a:buChar char="•"/>
            </a:pPr>
            <a:r>
              <a:rPr lang="en-ZA" sz="2400" dirty="0"/>
              <a:t>Attendance of public participation meeting dates</a:t>
            </a:r>
          </a:p>
          <a:p>
            <a:pPr marL="342900" lvl="0" indent="-342900">
              <a:lnSpc>
                <a:spcPct val="150000"/>
              </a:lnSpc>
              <a:buFont typeface="Arial" panose="020B0604020202020204" pitchFamily="34" charset="0"/>
              <a:buChar char="•"/>
            </a:pPr>
            <a:r>
              <a:rPr lang="en-ZA" sz="2400" dirty="0"/>
              <a:t>Date of closure</a:t>
            </a:r>
          </a:p>
        </p:txBody>
      </p:sp>
      <p:sp>
        <p:nvSpPr>
          <p:cNvPr id="2" name="TextBox 1"/>
          <p:cNvSpPr txBox="1"/>
          <p:nvPr/>
        </p:nvSpPr>
        <p:spPr>
          <a:xfrm>
            <a:off x="2726724" y="667265"/>
            <a:ext cx="6479058"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SUBMISSIONS OF COMMENTS</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32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9003957" cy="373794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000" dirty="0"/>
              <a:t>Primary purpose of the Credit Control Policy is for the city of </a:t>
            </a:r>
            <a:r>
              <a:rPr lang="en-ZA" sz="2000" dirty="0" err="1"/>
              <a:t>Joburg</a:t>
            </a:r>
            <a:r>
              <a:rPr lang="en-ZA" sz="2000" dirty="0"/>
              <a:t> to bill and collect on service delivery to customers.</a:t>
            </a:r>
          </a:p>
          <a:p>
            <a:pPr marL="342900" lvl="0" indent="-342900">
              <a:lnSpc>
                <a:spcPct val="150000"/>
              </a:lnSpc>
              <a:buFont typeface="Arial" panose="020B0604020202020204" pitchFamily="34" charset="0"/>
              <a:buChar char="•"/>
            </a:pPr>
            <a:r>
              <a:rPr lang="en-ZA" sz="2000" dirty="0"/>
              <a:t>Section 102 of Municipal System Act makes provision for Debt Collection and Credit Control.</a:t>
            </a:r>
          </a:p>
          <a:p>
            <a:pPr marL="342900" lvl="0" indent="-342900">
              <a:lnSpc>
                <a:spcPct val="150000"/>
              </a:lnSpc>
              <a:buFont typeface="Arial" panose="020B0604020202020204" pitchFamily="34" charset="0"/>
              <a:buChar char="•"/>
            </a:pPr>
            <a:r>
              <a:rPr lang="en-ZA" sz="2000" dirty="0"/>
              <a:t>Section 102 empowers the Municipality to implement its debt collection and credit control measures if there are any areas on customer accounts.</a:t>
            </a:r>
          </a:p>
          <a:p>
            <a:pPr marL="342900" lvl="0" indent="-342900">
              <a:lnSpc>
                <a:spcPct val="150000"/>
              </a:lnSpc>
              <a:buFont typeface="Arial" panose="020B0604020202020204" pitchFamily="34" charset="0"/>
              <a:buChar char="•"/>
            </a:pPr>
            <a:r>
              <a:rPr lang="en-ZA" sz="2000" dirty="0" smtClean="0"/>
              <a:t>To </a:t>
            </a:r>
            <a:r>
              <a:rPr lang="en-ZA" sz="2000" dirty="0"/>
              <a:t>protect customers from irregular disconnections by having processes in place and reasonable time frames to pay for services or make arrangements for arrears.</a:t>
            </a:r>
          </a:p>
        </p:txBody>
      </p:sp>
      <p:sp>
        <p:nvSpPr>
          <p:cNvPr id="2" name="TextBox 1"/>
          <p:cNvSpPr txBox="1"/>
          <p:nvPr/>
        </p:nvSpPr>
        <p:spPr>
          <a:xfrm>
            <a:off x="873211" y="553878"/>
            <a:ext cx="8138983"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CONCLUSION</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49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213384" y="1894704"/>
            <a:ext cx="8707396" cy="3816429"/>
          </a:xfrm>
          <a:prstGeom prst="rect">
            <a:avLst/>
          </a:prstGeom>
          <a:noFill/>
        </p:spPr>
        <p:txBody>
          <a:bodyPr wrap="square" rtlCol="0">
            <a:spAutoFit/>
          </a:bodyPr>
          <a:lstStyle/>
          <a:p>
            <a:r>
              <a:rPr lang="en-US" sz="1600" dirty="0"/>
              <a:t> </a:t>
            </a:r>
            <a:endParaRPr lang="en-ZA" sz="1600" dirty="0"/>
          </a:p>
          <a:p>
            <a:r>
              <a:rPr lang="en-US" sz="1600" dirty="0"/>
              <a:t>In terms of section 64 (2) of the MFMA, the municipality must take reasonable steps to ensure that effective revenue collecting system, credit control and debt collection policies and process are in place.  </a:t>
            </a:r>
            <a:endParaRPr lang="en-ZA" sz="1600" dirty="0"/>
          </a:p>
          <a:p>
            <a:r>
              <a:rPr lang="en-US" sz="1600" dirty="0"/>
              <a:t> </a:t>
            </a:r>
            <a:endParaRPr lang="en-ZA" sz="1600" dirty="0"/>
          </a:p>
          <a:p>
            <a:r>
              <a:rPr lang="en-ZA" sz="1600" b="1" dirty="0"/>
              <a:t>Group Finance, through the Revenue Shared Services Centre will:</a:t>
            </a:r>
            <a:endParaRPr lang="en-ZA" sz="1600" dirty="0"/>
          </a:p>
          <a:p>
            <a:r>
              <a:rPr lang="en-US" sz="1600" dirty="0"/>
              <a:t> </a:t>
            </a:r>
            <a:endParaRPr lang="en-ZA" sz="1600" dirty="0"/>
          </a:p>
          <a:p>
            <a:pPr marL="285750" lvl="0" indent="-285750">
              <a:buFont typeface="Arial" panose="020B0604020202020204" pitchFamily="34" charset="0"/>
              <a:buChar char="•"/>
            </a:pPr>
            <a:r>
              <a:rPr lang="en-US" sz="1600" dirty="0"/>
              <a:t>Ensure that all money due and payable to COJ in respect of rates, fees for services, surcharges on such fees, charges, tariffs, interest which has accrued on any amounts due and payable in respect of the afore going and any collection charges are collected efficiently and promptly; </a:t>
            </a:r>
            <a:endParaRPr lang="en-ZA" sz="1600" dirty="0"/>
          </a:p>
          <a:p>
            <a:pPr marL="285750" lvl="0" indent="-285750">
              <a:buFont typeface="Arial" panose="020B0604020202020204" pitchFamily="34" charset="0"/>
              <a:buChar char="•"/>
            </a:pPr>
            <a:r>
              <a:rPr lang="en-US" sz="1600" dirty="0"/>
              <a:t>Provide for credit control procedures and mechanisms and debt collection procedures and mechanisms;</a:t>
            </a:r>
            <a:endParaRPr lang="en-ZA" sz="1600" dirty="0"/>
          </a:p>
          <a:p>
            <a:pPr marL="285750" lvl="0" indent="-285750">
              <a:buFont typeface="Arial" panose="020B0604020202020204" pitchFamily="34" charset="0"/>
              <a:buChar char="•"/>
            </a:pPr>
            <a:r>
              <a:rPr lang="en-ZA" sz="1600" dirty="0"/>
              <a:t>Appeal to all residents to pay their municipal accounts to enable the City to continue delivering the necessary services such as the provision of water, electricity, refuse, etc</a:t>
            </a:r>
            <a:r>
              <a:rPr lang="en-ZA" sz="1600" dirty="0" smtClean="0"/>
              <a:t>.</a:t>
            </a:r>
          </a:p>
          <a:p>
            <a:pPr marL="285750" lvl="0" indent="-285750">
              <a:buFont typeface="Arial" panose="020B0604020202020204" pitchFamily="34" charset="0"/>
              <a:buChar char="•"/>
            </a:pPr>
            <a:endParaRPr lang="en-ZA" sz="1600" dirty="0"/>
          </a:p>
          <a:p>
            <a:pPr lvl="0"/>
            <a:endParaRPr lang="en-ZA" sz="1600" dirty="0"/>
          </a:p>
        </p:txBody>
      </p:sp>
      <p:sp>
        <p:nvSpPr>
          <p:cNvPr id="2" name="TextBox 1"/>
          <p:cNvSpPr txBox="1"/>
          <p:nvPr/>
        </p:nvSpPr>
        <p:spPr>
          <a:xfrm>
            <a:off x="3954162" y="463262"/>
            <a:ext cx="4044778"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BACKGROUND</a:t>
            </a:r>
            <a:endParaRPr lang="en-ZA" sz="3200" b="1" dirty="0">
              <a:latin typeface="Arial" panose="020B0604020202020204" pitchFamily="34" charset="0"/>
              <a:cs typeface="Arial" panose="020B0604020202020204" pitchFamily="34" charset="0"/>
            </a:endParaRPr>
          </a:p>
          <a:p>
            <a:endParaRPr lang="en-ZA"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404126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213384" y="2199504"/>
            <a:ext cx="8707396" cy="3338735"/>
          </a:xfrm>
          <a:prstGeom prst="rect">
            <a:avLst/>
          </a:prstGeom>
          <a:noFill/>
        </p:spPr>
        <p:txBody>
          <a:bodyPr wrap="square" rtlCol="0">
            <a:spAutoFit/>
          </a:bodyPr>
          <a:lstStyle/>
          <a:p>
            <a:pPr marL="285750" lvl="0" indent="-285750">
              <a:lnSpc>
                <a:spcPct val="200000"/>
              </a:lnSpc>
              <a:buFont typeface="Arial" panose="020B0604020202020204" pitchFamily="34" charset="0"/>
              <a:buChar char="•"/>
            </a:pPr>
            <a:r>
              <a:rPr lang="en-ZA" dirty="0"/>
              <a:t>Consultations are done with various Councillors on specified dates</a:t>
            </a:r>
          </a:p>
          <a:p>
            <a:pPr marL="285750" lvl="0" indent="-285750">
              <a:lnSpc>
                <a:spcPct val="200000"/>
              </a:lnSpc>
              <a:buFont typeface="Arial" panose="020B0604020202020204" pitchFamily="34" charset="0"/>
              <a:buChar char="•"/>
            </a:pPr>
            <a:r>
              <a:rPr lang="en-ZA" dirty="0"/>
              <a:t>A second phase of consultations is done with stakeholders such as </a:t>
            </a:r>
            <a:r>
              <a:rPr lang="en-ZA" dirty="0" smtClean="0"/>
              <a:t>SAPOA </a:t>
            </a:r>
            <a:r>
              <a:rPr lang="en-ZA" dirty="0"/>
              <a:t>(South African Property Owners Association) at civic centres  </a:t>
            </a:r>
          </a:p>
          <a:p>
            <a:pPr marL="285750" lvl="0" indent="-285750">
              <a:lnSpc>
                <a:spcPct val="200000"/>
              </a:lnSpc>
              <a:buFont typeface="Arial" panose="020B0604020202020204" pitchFamily="34" charset="0"/>
              <a:buChar char="•"/>
            </a:pPr>
            <a:r>
              <a:rPr lang="en-ZA" dirty="0"/>
              <a:t>Regional consultations are done, from Region A-G, dates will be provided</a:t>
            </a:r>
          </a:p>
          <a:p>
            <a:pPr marL="285750" lvl="0" indent="-285750">
              <a:lnSpc>
                <a:spcPct val="200000"/>
              </a:lnSpc>
              <a:buFont typeface="Arial" panose="020B0604020202020204" pitchFamily="34" charset="0"/>
              <a:buChar char="•"/>
            </a:pPr>
            <a:r>
              <a:rPr lang="en-ZA" dirty="0"/>
              <a:t>There are also IDPs (Intergraded Development Plan) &amp; budgeting processes done </a:t>
            </a:r>
            <a:r>
              <a:rPr lang="en-ZA" dirty="0" smtClean="0"/>
              <a:t> </a:t>
            </a:r>
          </a:p>
          <a:p>
            <a:pPr marL="285750" lvl="0" indent="-285750">
              <a:lnSpc>
                <a:spcPct val="200000"/>
              </a:lnSpc>
              <a:buFont typeface="Arial" panose="020B0604020202020204" pitchFamily="34" charset="0"/>
              <a:buChar char="•"/>
            </a:pPr>
            <a:r>
              <a:rPr lang="en-ZA" dirty="0" smtClean="0"/>
              <a:t>Mayoral / Council</a:t>
            </a:r>
            <a:endParaRPr lang="en-ZA" dirty="0"/>
          </a:p>
        </p:txBody>
      </p:sp>
      <p:sp>
        <p:nvSpPr>
          <p:cNvPr id="2" name="TextBox 1"/>
          <p:cNvSpPr txBox="1"/>
          <p:nvPr/>
        </p:nvSpPr>
        <p:spPr>
          <a:xfrm>
            <a:off x="3954162" y="463262"/>
            <a:ext cx="4044778"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CONSULTATIONS</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374925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5503" y="24711"/>
            <a:ext cx="8122508" cy="696097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9678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213384" y="2199504"/>
            <a:ext cx="8707396" cy="3359061"/>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400" dirty="0"/>
              <a:t>COJ sends statements monthly</a:t>
            </a:r>
          </a:p>
          <a:p>
            <a:pPr marL="342900" lvl="0" indent="-342900">
              <a:lnSpc>
                <a:spcPct val="150000"/>
              </a:lnSpc>
              <a:buFont typeface="Arial" panose="020B0604020202020204" pitchFamily="34" charset="0"/>
              <a:buChar char="•"/>
            </a:pPr>
            <a:r>
              <a:rPr lang="en-ZA" sz="2400" dirty="0"/>
              <a:t>The due date is 15 days after issuing invoice</a:t>
            </a:r>
          </a:p>
          <a:p>
            <a:pPr marL="342900" lvl="0" indent="-342900">
              <a:lnSpc>
                <a:spcPct val="150000"/>
              </a:lnSpc>
              <a:buFont typeface="Arial" panose="020B0604020202020204" pitchFamily="34" charset="0"/>
              <a:buChar char="•"/>
            </a:pPr>
            <a:r>
              <a:rPr lang="en-ZA" sz="2400" dirty="0"/>
              <a:t>Customers are able to choose due dates from the 15</a:t>
            </a:r>
            <a:r>
              <a:rPr lang="en-ZA" sz="2400" baseline="30000" dirty="0"/>
              <a:t>th</a:t>
            </a:r>
            <a:r>
              <a:rPr lang="en-ZA" sz="2400" dirty="0"/>
              <a:t> -31</a:t>
            </a:r>
            <a:r>
              <a:rPr lang="en-ZA" sz="2400" baseline="30000" dirty="0"/>
              <a:t>st</a:t>
            </a:r>
            <a:endParaRPr lang="en-ZA" sz="2400" dirty="0"/>
          </a:p>
          <a:p>
            <a:pPr marL="342900" lvl="0" indent="-342900">
              <a:lnSpc>
                <a:spcPct val="150000"/>
              </a:lnSpc>
              <a:buFont typeface="Arial" panose="020B0604020202020204" pitchFamily="34" charset="0"/>
              <a:buChar char="•"/>
            </a:pPr>
            <a:r>
              <a:rPr lang="en-ZA" sz="2400" dirty="0"/>
              <a:t>Due dates reflect on the monthly statement</a:t>
            </a:r>
          </a:p>
          <a:p>
            <a:pPr marL="342900" lvl="0" indent="-342900">
              <a:lnSpc>
                <a:spcPct val="150000"/>
              </a:lnSpc>
              <a:buFont typeface="Arial" panose="020B0604020202020204" pitchFamily="34" charset="0"/>
              <a:buChar char="•"/>
            </a:pPr>
            <a:r>
              <a:rPr lang="en-ZA" sz="2400" dirty="0"/>
              <a:t>Customers can call the call centre or go to walk in centres to get due dates changed or copies of their statements</a:t>
            </a:r>
          </a:p>
        </p:txBody>
      </p:sp>
      <p:sp>
        <p:nvSpPr>
          <p:cNvPr id="2" name="TextBox 1"/>
          <p:cNvSpPr txBox="1"/>
          <p:nvPr/>
        </p:nvSpPr>
        <p:spPr>
          <a:xfrm>
            <a:off x="3954162" y="463262"/>
            <a:ext cx="4044778"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DUE DATES</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311829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8780737" cy="2677656"/>
          </a:xfrm>
          <a:prstGeom prst="rect">
            <a:avLst/>
          </a:prstGeom>
          <a:noFill/>
        </p:spPr>
        <p:txBody>
          <a:bodyPr wrap="square" rtlCol="0">
            <a:spAutoFit/>
          </a:bodyPr>
          <a:lstStyle/>
          <a:p>
            <a:pPr lvl="0"/>
            <a:endParaRPr lang="en-ZA" sz="2400" b="1" dirty="0" smtClean="0"/>
          </a:p>
          <a:p>
            <a:r>
              <a:rPr lang="en-ZA" sz="2400" b="1" dirty="0"/>
              <a:t>If you miss the due date or can’t make payment:</a:t>
            </a:r>
          </a:p>
          <a:p>
            <a:pPr lvl="0"/>
            <a:endParaRPr lang="en-ZA" sz="2400" dirty="0"/>
          </a:p>
          <a:p>
            <a:pPr marL="285750" lvl="0" indent="-285750">
              <a:lnSpc>
                <a:spcPct val="150000"/>
              </a:lnSpc>
              <a:buFont typeface="Arial" panose="020B0604020202020204" pitchFamily="34" charset="0"/>
              <a:buChar char="•"/>
            </a:pPr>
            <a:r>
              <a:rPr lang="en-ZA" sz="2400" dirty="0" smtClean="0"/>
              <a:t>Make </a:t>
            </a:r>
            <a:r>
              <a:rPr lang="en-ZA" sz="2400" dirty="0"/>
              <a:t>an arrangement at the customer service centre</a:t>
            </a:r>
          </a:p>
          <a:p>
            <a:pPr marL="285750" lvl="0" indent="-285750">
              <a:lnSpc>
                <a:spcPct val="150000"/>
              </a:lnSpc>
              <a:buFont typeface="Arial" panose="020B0604020202020204" pitchFamily="34" charset="0"/>
              <a:buChar char="•"/>
            </a:pPr>
            <a:r>
              <a:rPr lang="en-ZA" sz="2400" dirty="0"/>
              <a:t>The city is allowed to remind customers</a:t>
            </a:r>
          </a:p>
          <a:p>
            <a:pPr lvl="1"/>
            <a:endParaRPr lang="en-ZA" sz="2400" dirty="0"/>
          </a:p>
        </p:txBody>
      </p:sp>
      <p:sp>
        <p:nvSpPr>
          <p:cNvPr id="2" name="TextBox 1"/>
          <p:cNvSpPr txBox="1"/>
          <p:nvPr/>
        </p:nvSpPr>
        <p:spPr>
          <a:xfrm>
            <a:off x="3954162" y="463262"/>
            <a:ext cx="4044778"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DUE DATES</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389502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8780737" cy="2805063"/>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400" dirty="0"/>
              <a:t>The customer is given minimum 14 days written notice for termination of services (that allows the customer to raise a dispute, a preterm notification is not punishment </a:t>
            </a:r>
          </a:p>
          <a:p>
            <a:pPr marL="342900" lvl="0" indent="-342900">
              <a:lnSpc>
                <a:spcPct val="150000"/>
              </a:lnSpc>
              <a:buFont typeface="Arial" panose="020B0604020202020204" pitchFamily="34" charset="0"/>
              <a:buChar char="•"/>
            </a:pPr>
            <a:r>
              <a:rPr lang="en-ZA" sz="2400" dirty="0"/>
              <a:t>The city passes a levy of R273.00</a:t>
            </a:r>
          </a:p>
          <a:p>
            <a:pPr marL="342900" lvl="0" indent="-342900">
              <a:lnSpc>
                <a:spcPct val="150000"/>
              </a:lnSpc>
              <a:buFont typeface="Arial" panose="020B0604020202020204" pitchFamily="34" charset="0"/>
              <a:buChar char="•"/>
            </a:pPr>
            <a:r>
              <a:rPr lang="en-ZA" sz="2400" dirty="0"/>
              <a:t>All overdue accounts will attract pre-termination notices</a:t>
            </a:r>
          </a:p>
        </p:txBody>
      </p:sp>
      <p:sp>
        <p:nvSpPr>
          <p:cNvPr id="2" name="TextBox 1"/>
          <p:cNvSpPr txBox="1"/>
          <p:nvPr/>
        </p:nvSpPr>
        <p:spPr>
          <a:xfrm>
            <a:off x="3006811" y="553878"/>
            <a:ext cx="6005383" cy="584775"/>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PRE-TERMINATION NOTICE</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111555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140043" y="2199504"/>
            <a:ext cx="8780737" cy="2862322"/>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ZA" sz="2400" dirty="0"/>
              <a:t>A negotiated plan for all outstanding debts</a:t>
            </a:r>
          </a:p>
          <a:p>
            <a:pPr marL="342900" lvl="0" indent="-342900">
              <a:lnSpc>
                <a:spcPct val="150000"/>
              </a:lnSpc>
              <a:buFont typeface="Arial" panose="020B0604020202020204" pitchFamily="34" charset="0"/>
              <a:buChar char="•"/>
            </a:pPr>
            <a:r>
              <a:rPr lang="en-ZA" sz="2400" dirty="0"/>
              <a:t>Allows you to pay in scheduled instalments over a period of </a:t>
            </a:r>
            <a:r>
              <a:rPr lang="en-ZA" sz="2400" dirty="0" smtClean="0"/>
              <a:t>time. (</a:t>
            </a:r>
            <a:r>
              <a:rPr lang="en-ZA" sz="2400" dirty="0" err="1" smtClean="0"/>
              <a:t>i.e</a:t>
            </a:r>
            <a:r>
              <a:rPr lang="en-ZA" sz="2400" dirty="0" smtClean="0"/>
              <a:t> 6 </a:t>
            </a:r>
            <a:r>
              <a:rPr lang="en-ZA" sz="2400" dirty="0"/>
              <a:t>-36 months</a:t>
            </a:r>
            <a:r>
              <a:rPr lang="en-ZA" sz="2400" dirty="0" smtClean="0"/>
              <a:t>.)</a:t>
            </a:r>
            <a:endParaRPr lang="en-ZA" sz="2400" dirty="0"/>
          </a:p>
          <a:p>
            <a:pPr marL="342900" lvl="0" indent="-342900">
              <a:lnSpc>
                <a:spcPct val="150000"/>
              </a:lnSpc>
              <a:buFont typeface="Arial" panose="020B0604020202020204" pitchFamily="34" charset="0"/>
              <a:buChar char="•"/>
            </a:pPr>
            <a:r>
              <a:rPr lang="en-ZA" sz="2400" dirty="0"/>
              <a:t>Minimum down payment 25%</a:t>
            </a:r>
          </a:p>
          <a:p>
            <a:pPr marL="342900" lvl="0" indent="-342900">
              <a:lnSpc>
                <a:spcPct val="150000"/>
              </a:lnSpc>
              <a:buFont typeface="Arial" panose="020B0604020202020204" pitchFamily="34" charset="0"/>
              <a:buChar char="•"/>
            </a:pPr>
            <a:r>
              <a:rPr lang="en-ZA" sz="2400" dirty="0"/>
              <a:t>Documents required</a:t>
            </a:r>
          </a:p>
        </p:txBody>
      </p:sp>
      <p:sp>
        <p:nvSpPr>
          <p:cNvPr id="2" name="TextBox 1"/>
          <p:cNvSpPr txBox="1"/>
          <p:nvPr/>
        </p:nvSpPr>
        <p:spPr>
          <a:xfrm>
            <a:off x="3006811" y="553878"/>
            <a:ext cx="6005383" cy="1077218"/>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PAYMENT ARRANGEMENTS/ AOD </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spTree>
    <p:extLst>
      <p:ext uri="{BB962C8B-B14F-4D97-AF65-F5344CB8AC3E}">
        <p14:creationId xmlns:p14="http://schemas.microsoft.com/office/powerpoint/2010/main" val="1783178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 y="-398905"/>
            <a:ext cx="9153836" cy="2132341"/>
          </a:xfrm>
          <a:prstGeom prst="rect">
            <a:avLst/>
          </a:prstGeom>
        </p:spPr>
      </p:pic>
      <p:sp>
        <p:nvSpPr>
          <p:cNvPr id="12" name="TextBox 11"/>
          <p:cNvSpPr txBox="1"/>
          <p:nvPr/>
        </p:nvSpPr>
        <p:spPr>
          <a:xfrm>
            <a:off x="560173" y="2199504"/>
            <a:ext cx="8360607" cy="1754326"/>
          </a:xfrm>
          <a:prstGeom prst="rect">
            <a:avLst/>
          </a:prstGeom>
          <a:noFill/>
        </p:spPr>
        <p:txBody>
          <a:bodyPr wrap="square" rtlCol="0">
            <a:spAutoFit/>
          </a:bodyPr>
          <a:lstStyle/>
          <a:p>
            <a:pPr lvl="0">
              <a:lnSpc>
                <a:spcPct val="150000"/>
              </a:lnSpc>
            </a:pPr>
            <a:r>
              <a:rPr lang="en-ZA" sz="2400" dirty="0" smtClean="0"/>
              <a:t>Compulsory documents to sign-up for an AOD</a:t>
            </a:r>
          </a:p>
          <a:p>
            <a:pPr lvl="0">
              <a:lnSpc>
                <a:spcPct val="150000"/>
              </a:lnSpc>
            </a:pPr>
            <a:endParaRPr lang="en-ZA" sz="2400" dirty="0"/>
          </a:p>
          <a:p>
            <a:pPr lvl="0">
              <a:lnSpc>
                <a:spcPct val="150000"/>
              </a:lnSpc>
            </a:pPr>
            <a:endParaRPr lang="en-ZA" sz="2400" dirty="0"/>
          </a:p>
        </p:txBody>
      </p:sp>
      <p:sp>
        <p:nvSpPr>
          <p:cNvPr id="2" name="TextBox 1"/>
          <p:cNvSpPr txBox="1"/>
          <p:nvPr/>
        </p:nvSpPr>
        <p:spPr>
          <a:xfrm>
            <a:off x="3006811" y="553878"/>
            <a:ext cx="6005383" cy="1077218"/>
          </a:xfrm>
          <a:prstGeom prst="rect">
            <a:avLst/>
          </a:prstGeom>
          <a:noFill/>
        </p:spPr>
        <p:txBody>
          <a:bodyPr wrap="square" rtlCol="0">
            <a:spAutoFit/>
          </a:bodyPr>
          <a:lstStyle/>
          <a:p>
            <a:r>
              <a:rPr lang="en-ZA" sz="3200" b="1" dirty="0" smtClean="0">
                <a:latin typeface="Arial" panose="020B0604020202020204" pitchFamily="34" charset="0"/>
                <a:cs typeface="Arial" panose="020B0604020202020204" pitchFamily="34" charset="0"/>
              </a:rPr>
              <a:t>PAYMENT ARRANGEMENTS/ AOD </a:t>
            </a:r>
            <a:endParaRPr lang="en-ZA"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7627"/>
            <a:ext cx="1820562" cy="13261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74569831"/>
              </p:ext>
            </p:extLst>
          </p:nvPr>
        </p:nvGraphicFramePr>
        <p:xfrm>
          <a:off x="560173" y="3243650"/>
          <a:ext cx="7521146" cy="1773192"/>
        </p:xfrm>
        <a:graphic>
          <a:graphicData uri="http://schemas.openxmlformats.org/drawingml/2006/table">
            <a:tbl>
              <a:tblPr firstRow="1" firstCol="1" bandRow="1">
                <a:tableStyleId>{5C22544A-7EE6-4342-B048-85BDC9FD1C3A}</a:tableStyleId>
              </a:tblPr>
              <a:tblGrid>
                <a:gridCol w="3760573"/>
                <a:gridCol w="3760573"/>
              </a:tblGrid>
              <a:tr h="443298">
                <a:tc>
                  <a:txBody>
                    <a:bodyPr/>
                    <a:lstStyle/>
                    <a:p>
                      <a:pPr marL="457200" algn="ctr">
                        <a:lnSpc>
                          <a:spcPct val="107000"/>
                        </a:lnSpc>
                        <a:spcAft>
                          <a:spcPts val="0"/>
                        </a:spcAft>
                      </a:pPr>
                      <a:r>
                        <a:rPr lang="en-ZA" sz="2400" dirty="0" smtClean="0">
                          <a:effectLst/>
                        </a:rPr>
                        <a:t>RESENDENTIAL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457200" algn="ctr">
                        <a:lnSpc>
                          <a:spcPct val="107000"/>
                        </a:lnSpc>
                        <a:spcAft>
                          <a:spcPts val="0"/>
                        </a:spcAft>
                      </a:pPr>
                      <a:r>
                        <a:rPr lang="en-ZA" sz="2400" dirty="0">
                          <a:effectLst/>
                        </a:rPr>
                        <a:t>BUSINESS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r>
              <a:tr h="443298">
                <a:tc>
                  <a:txBody>
                    <a:bodyPr/>
                    <a:lstStyle/>
                    <a:p>
                      <a:pPr marL="685800" algn="l">
                        <a:lnSpc>
                          <a:spcPct val="107000"/>
                        </a:lnSpc>
                        <a:spcAft>
                          <a:spcPts val="0"/>
                        </a:spcAft>
                      </a:pPr>
                      <a:endParaRPr lang="en-ZA" sz="1100" dirty="0" smtClean="0">
                        <a:solidFill>
                          <a:schemeClr val="tx1"/>
                        </a:solidFill>
                        <a:effectLst/>
                      </a:endParaRPr>
                    </a:p>
                    <a:p>
                      <a:pPr marL="685800" algn="l">
                        <a:lnSpc>
                          <a:spcPct val="107000"/>
                        </a:lnSpc>
                        <a:spcAft>
                          <a:spcPts val="0"/>
                        </a:spcAft>
                      </a:pPr>
                      <a:r>
                        <a:rPr lang="en-ZA" sz="1100" dirty="0" smtClean="0">
                          <a:solidFill>
                            <a:schemeClr val="tx1"/>
                          </a:solidFill>
                          <a:effectLst/>
                        </a:rPr>
                        <a:t>ID</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457200" algn="l">
                        <a:lnSpc>
                          <a:spcPct val="107000"/>
                        </a:lnSpc>
                        <a:spcAft>
                          <a:spcPts val="0"/>
                        </a:spcAft>
                      </a:pPr>
                      <a:endParaRPr lang="en-ZA" sz="1100" b="1" dirty="0" smtClean="0">
                        <a:effectLst/>
                      </a:endParaRPr>
                    </a:p>
                    <a:p>
                      <a:pPr marL="457200" algn="l">
                        <a:lnSpc>
                          <a:spcPct val="107000"/>
                        </a:lnSpc>
                        <a:spcAft>
                          <a:spcPts val="0"/>
                        </a:spcAft>
                      </a:pPr>
                      <a:r>
                        <a:rPr lang="en-ZA" sz="1100" b="1" dirty="0" smtClean="0">
                          <a:effectLst/>
                        </a:rPr>
                        <a:t>ID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r>
              <a:tr h="443298">
                <a:tc>
                  <a:txBody>
                    <a:bodyPr/>
                    <a:lstStyle/>
                    <a:p>
                      <a:pPr marL="457200" algn="l">
                        <a:lnSpc>
                          <a:spcPct val="107000"/>
                        </a:lnSpc>
                        <a:spcAft>
                          <a:spcPts val="0"/>
                        </a:spcAft>
                      </a:pPr>
                      <a:endParaRPr lang="en-ZA" sz="1100" dirty="0" smtClean="0">
                        <a:solidFill>
                          <a:schemeClr val="tx1"/>
                        </a:solidFill>
                        <a:effectLst/>
                      </a:endParaRPr>
                    </a:p>
                    <a:p>
                      <a:pPr marL="457200" algn="l">
                        <a:lnSpc>
                          <a:spcPct val="107000"/>
                        </a:lnSpc>
                        <a:spcAft>
                          <a:spcPts val="0"/>
                        </a:spcAft>
                      </a:pPr>
                      <a:r>
                        <a:rPr lang="en-ZA" sz="1100" dirty="0" smtClean="0">
                          <a:solidFill>
                            <a:schemeClr val="tx1"/>
                          </a:solidFill>
                          <a:effectLst/>
                        </a:rPr>
                        <a:t>PROOF </a:t>
                      </a:r>
                      <a:r>
                        <a:rPr lang="en-ZA" sz="1100" dirty="0">
                          <a:solidFill>
                            <a:schemeClr val="tx1"/>
                          </a:solidFill>
                          <a:effectLst/>
                        </a:rPr>
                        <a:t>OF INCOME</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457200" algn="l">
                        <a:lnSpc>
                          <a:spcPct val="107000"/>
                        </a:lnSpc>
                        <a:spcAft>
                          <a:spcPts val="0"/>
                        </a:spcAft>
                      </a:pPr>
                      <a:endParaRPr lang="en-ZA" sz="1100" b="1" dirty="0" smtClean="0">
                        <a:effectLst/>
                      </a:endParaRPr>
                    </a:p>
                    <a:p>
                      <a:pPr marL="457200" algn="l">
                        <a:lnSpc>
                          <a:spcPct val="107000"/>
                        </a:lnSpc>
                        <a:spcAft>
                          <a:spcPts val="0"/>
                        </a:spcAft>
                      </a:pPr>
                      <a:r>
                        <a:rPr lang="en-ZA" sz="1100" b="1" dirty="0" smtClean="0">
                          <a:effectLst/>
                        </a:rPr>
                        <a:t>REGISTRATIION </a:t>
                      </a:r>
                      <a:r>
                        <a:rPr lang="en-ZA" sz="1100" b="1" dirty="0">
                          <a:effectLst/>
                        </a:rPr>
                        <a:t>DOCUMENTS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r>
              <a:tr h="443298">
                <a:tc>
                  <a:txBody>
                    <a:bodyPr/>
                    <a:lstStyle/>
                    <a:p>
                      <a:pPr marL="457200" algn="l">
                        <a:lnSpc>
                          <a:spcPct val="107000"/>
                        </a:lnSpc>
                        <a:spcAft>
                          <a:spcPts val="0"/>
                        </a:spcAft>
                      </a:pPr>
                      <a:endParaRPr lang="en-ZA" sz="1100" dirty="0" smtClean="0">
                        <a:solidFill>
                          <a:schemeClr val="tx1"/>
                        </a:solidFill>
                        <a:effectLst/>
                      </a:endParaRPr>
                    </a:p>
                    <a:p>
                      <a:pPr marL="457200" algn="l">
                        <a:lnSpc>
                          <a:spcPct val="107000"/>
                        </a:lnSpc>
                        <a:spcAft>
                          <a:spcPts val="0"/>
                        </a:spcAft>
                      </a:pPr>
                      <a:r>
                        <a:rPr lang="en-ZA" sz="1100" dirty="0" smtClean="0">
                          <a:solidFill>
                            <a:schemeClr val="tx1"/>
                          </a:solidFill>
                          <a:effectLst/>
                        </a:rPr>
                        <a:t>PROXY </a:t>
                      </a:r>
                      <a:r>
                        <a:rPr lang="en-ZA" sz="1100" dirty="0">
                          <a:solidFill>
                            <a:schemeClr val="tx1"/>
                          </a:solidFill>
                          <a:effectLst/>
                        </a:rPr>
                        <a:t>LETTER</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457200" algn="l">
                        <a:lnSpc>
                          <a:spcPct val="107000"/>
                        </a:lnSpc>
                        <a:spcAft>
                          <a:spcPts val="0"/>
                        </a:spcAft>
                      </a:pPr>
                      <a:endParaRPr lang="en-ZA" sz="1100" b="1" dirty="0" smtClean="0">
                        <a:effectLst/>
                      </a:endParaRPr>
                    </a:p>
                    <a:p>
                      <a:pPr marL="457200" algn="l">
                        <a:lnSpc>
                          <a:spcPct val="107000"/>
                        </a:lnSpc>
                        <a:spcAft>
                          <a:spcPts val="0"/>
                        </a:spcAft>
                      </a:pPr>
                      <a:r>
                        <a:rPr lang="en-ZA" sz="1100" b="1" dirty="0" smtClean="0">
                          <a:effectLst/>
                        </a:rPr>
                        <a:t>3 </a:t>
                      </a:r>
                      <a:r>
                        <a:rPr lang="en-ZA" sz="1100" b="1" dirty="0">
                          <a:effectLst/>
                        </a:rPr>
                        <a:t>MONTHS BANKING STATEMENT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r>
            </a:tbl>
          </a:graphicData>
        </a:graphic>
      </p:graphicFrame>
    </p:spTree>
    <p:extLst>
      <p:ext uri="{BB962C8B-B14F-4D97-AF65-F5344CB8AC3E}">
        <p14:creationId xmlns:p14="http://schemas.microsoft.com/office/powerpoint/2010/main" val="347354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533</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Bhekizizwe Zondi</dc:creator>
  <cp:lastModifiedBy>Pumza Jack</cp:lastModifiedBy>
  <cp:revision>34</cp:revision>
  <dcterms:created xsi:type="dcterms:W3CDTF">2018-08-30T11:05:46Z</dcterms:created>
  <dcterms:modified xsi:type="dcterms:W3CDTF">2019-01-22T17:00:44Z</dcterms:modified>
</cp:coreProperties>
</file>